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9" r:id="rId2"/>
    <p:sldId id="260" r:id="rId3"/>
    <p:sldId id="266" r:id="rId4"/>
    <p:sldId id="267" r:id="rId5"/>
    <p:sldId id="263" r:id="rId6"/>
    <p:sldId id="268" r:id="rId7"/>
    <p:sldId id="269" r:id="rId8"/>
  </p:sldIdLst>
  <p:sldSz cx="12192000" cy="1280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neeweiss, Sebastian,M.D." initials="SS" lastIdx="1" clrIdx="0">
    <p:extLst>
      <p:ext uri="{19B8F6BF-5375-455C-9EA6-DF929625EA0E}">
        <p15:presenceInfo xmlns:p15="http://schemas.microsoft.com/office/powerpoint/2012/main" userId="S::sschneeweiss@bwh.harvard.edu::1ca1f72a-e6fb-4d26-9252-d22c4a790b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48A5"/>
    <a:srgbClr val="FFD9FA"/>
    <a:srgbClr val="002060"/>
    <a:srgbClr val="2272B2"/>
    <a:srgbClr val="80A9BF"/>
    <a:srgbClr val="73F7D1"/>
    <a:srgbClr val="FF9BF1"/>
    <a:srgbClr val="C8C8C8"/>
    <a:srgbClr val="3FB6E8"/>
    <a:srgbClr val="339A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7"/>
    <p:restoredTop sz="94014" autoAdjust="0"/>
  </p:normalViewPr>
  <p:slideViewPr>
    <p:cSldViewPr snapToGrid="0" snapToObjects="1" showGuides="1">
      <p:cViewPr>
        <p:scale>
          <a:sx n="90" d="100"/>
          <a:sy n="90" d="100"/>
        </p:scale>
        <p:origin x="-492" y="-1830"/>
      </p:cViewPr>
      <p:guideLst>
        <p:guide orient="horz" pos="403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6E119-315E-44B4-86BB-746591BCF85E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58975" y="1143000"/>
            <a:ext cx="2940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33A82-D06B-4B3F-94FF-247A1B03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5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C33A82-D06B-4B3F-94FF-247A1B0331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04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C33A82-D06B-4B3F-94FF-247A1B0331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54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C33A82-D06B-4B3F-94FF-247A1B0331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65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C33A82-D06B-4B3F-94FF-247A1B0331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85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95078"/>
            <a:ext cx="10363200" cy="4456853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723804"/>
            <a:ext cx="9144000" cy="3090756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4118-221D-DB41-9FC1-9D4E7D78D5F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225D-8A1B-E142-A2A6-BB5FC27D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6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4118-221D-DB41-9FC1-9D4E7D78D5F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225D-8A1B-E142-A2A6-BB5FC27D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0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81567"/>
            <a:ext cx="2628900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681567"/>
            <a:ext cx="7734300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4118-221D-DB41-9FC1-9D4E7D78D5F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225D-8A1B-E142-A2A6-BB5FC27D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8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4118-221D-DB41-9FC1-9D4E7D78D5F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225D-8A1B-E142-A2A6-BB5FC27D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4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191514"/>
            <a:ext cx="10515600" cy="532510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8567000"/>
            <a:ext cx="10515600" cy="28003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4118-221D-DB41-9FC1-9D4E7D78D5F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225D-8A1B-E142-A2A6-BB5FC27D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407833"/>
            <a:ext cx="518160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407833"/>
            <a:ext cx="518160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4118-221D-DB41-9FC1-9D4E7D78D5F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225D-8A1B-E142-A2A6-BB5FC27D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4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81570"/>
            <a:ext cx="10515600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138171"/>
            <a:ext cx="5157787" cy="153796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4676140"/>
            <a:ext cx="515778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138171"/>
            <a:ext cx="5183188" cy="153796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4676140"/>
            <a:ext cx="5183188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4118-221D-DB41-9FC1-9D4E7D78D5F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225D-8A1B-E142-A2A6-BB5FC27D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8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4118-221D-DB41-9FC1-9D4E7D78D5F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225D-8A1B-E142-A2A6-BB5FC27D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4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4118-221D-DB41-9FC1-9D4E7D78D5F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225D-8A1B-E142-A2A6-BB5FC27D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53440"/>
            <a:ext cx="3932237" cy="298704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43196"/>
            <a:ext cx="6172200" cy="909743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840480"/>
            <a:ext cx="3932237" cy="7114964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4118-221D-DB41-9FC1-9D4E7D78D5F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225D-8A1B-E142-A2A6-BB5FC27D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53440"/>
            <a:ext cx="3932237" cy="298704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843196"/>
            <a:ext cx="6172200" cy="9097433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840480"/>
            <a:ext cx="3932237" cy="7114964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4118-221D-DB41-9FC1-9D4E7D78D5F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225D-8A1B-E142-A2A6-BB5FC27D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7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81570"/>
            <a:ext cx="1051560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407833"/>
            <a:ext cx="1051560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1865189"/>
            <a:ext cx="274320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74118-221D-DB41-9FC1-9D4E7D78D5F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1865189"/>
            <a:ext cx="411480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1865189"/>
            <a:ext cx="274320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7225D-8A1B-E142-A2A6-BB5FC27D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8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27">
            <a:extLst>
              <a:ext uri="{FF2B5EF4-FFF2-40B4-BE49-F238E27FC236}">
                <a16:creationId xmlns:a16="http://schemas.microsoft.com/office/drawing/2014/main" id="{808B52B5-46D5-4308-8DC1-1C7122A7CE1E}"/>
              </a:ext>
            </a:extLst>
          </p:cNvPr>
          <p:cNvSpPr/>
          <p:nvPr/>
        </p:nvSpPr>
        <p:spPr>
          <a:xfrm rot="5400000">
            <a:off x="2801089" y="7102040"/>
            <a:ext cx="4937760" cy="128016"/>
          </a:xfrm>
          <a:prstGeom prst="homePlate">
            <a:avLst/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A796D6A-AC5B-421C-9F09-1903F59A2FE8}"/>
              </a:ext>
            </a:extLst>
          </p:cNvPr>
          <p:cNvCxnSpPr/>
          <p:nvPr/>
        </p:nvCxnSpPr>
        <p:spPr>
          <a:xfrm>
            <a:off x="1144446" y="9465676"/>
            <a:ext cx="8686800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F6EF7AE-87CD-42D6-B09C-1ECB6BF39770}"/>
              </a:ext>
            </a:extLst>
          </p:cNvPr>
          <p:cNvSpPr txBox="1"/>
          <p:nvPr/>
        </p:nvSpPr>
        <p:spPr>
          <a:xfrm>
            <a:off x="4198446" y="4210647"/>
            <a:ext cx="2154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Date of admission to hospital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462402-720D-4131-A07C-F213C9078878}"/>
              </a:ext>
            </a:extLst>
          </p:cNvPr>
          <p:cNvSpPr txBox="1"/>
          <p:nvPr/>
        </p:nvSpPr>
        <p:spPr>
          <a:xfrm>
            <a:off x="4814893" y="6291605"/>
            <a:ext cx="640080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59EAD2-9BE5-467F-931E-B92663DFC672}"/>
              </a:ext>
            </a:extLst>
          </p:cNvPr>
          <p:cNvSpPr txBox="1"/>
          <p:nvPr/>
        </p:nvSpPr>
        <p:spPr>
          <a:xfrm>
            <a:off x="2570942" y="6305305"/>
            <a:ext cx="2248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Inclusion Assessment Window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Lab confirmed COVID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Days [-14, 3]</a:t>
            </a:r>
          </a:p>
          <a:p>
            <a:pPr algn="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0500D-3E10-4B4E-98A4-DD94711BBED3}"/>
              </a:ext>
            </a:extLst>
          </p:cNvPr>
          <p:cNvSpPr txBox="1"/>
          <p:nvPr/>
        </p:nvSpPr>
        <p:spPr>
          <a:xfrm>
            <a:off x="3045663" y="5547912"/>
            <a:ext cx="2157984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Washout for exposure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use of famotidine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[-90, -1]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767EA0-5CCF-4DBC-89F5-8A6628858DF7}"/>
              </a:ext>
            </a:extLst>
          </p:cNvPr>
          <p:cNvSpPr txBox="1"/>
          <p:nvPr/>
        </p:nvSpPr>
        <p:spPr>
          <a:xfrm>
            <a:off x="3035152" y="7085597"/>
            <a:ext cx="2294964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Exclusion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Intensive services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[-90, 0]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0003CC-965A-4B14-B4D7-396387CEB199}"/>
              </a:ext>
            </a:extLst>
          </p:cNvPr>
          <p:cNvSpPr txBox="1"/>
          <p:nvPr/>
        </p:nvSpPr>
        <p:spPr>
          <a:xfrm>
            <a:off x="3035151" y="7902095"/>
            <a:ext cx="2300181" cy="646331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factors for death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[-90, 0]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E03E0D-3737-4D3C-A5F4-3D0C0BEC7A3C}"/>
              </a:ext>
            </a:extLst>
          </p:cNvPr>
          <p:cNvSpPr txBox="1"/>
          <p:nvPr/>
        </p:nvSpPr>
        <p:spPr>
          <a:xfrm>
            <a:off x="2237448" y="9599712"/>
            <a:ext cx="60936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C388E1-C201-4F47-9DF6-7E8931D1F4D9}"/>
              </a:ext>
            </a:extLst>
          </p:cNvPr>
          <p:cNvSpPr txBox="1"/>
          <p:nvPr/>
        </p:nvSpPr>
        <p:spPr>
          <a:xfrm>
            <a:off x="44267" y="2952545"/>
            <a:ext cx="108871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A. Original design visualization framework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F79F2E-22BF-424E-AF16-1647244ED655}"/>
              </a:ext>
            </a:extLst>
          </p:cNvPr>
          <p:cNvSpPr txBox="1"/>
          <p:nvPr/>
        </p:nvSpPr>
        <p:spPr>
          <a:xfrm>
            <a:off x="2889238" y="4772104"/>
            <a:ext cx="246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Exposure Assessment Window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Administration of famotidine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[0, 0]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8E9842-F27F-426C-90A0-8F3454109748}"/>
              </a:ext>
            </a:extLst>
          </p:cNvPr>
          <p:cNvSpPr txBox="1"/>
          <p:nvPr/>
        </p:nvSpPr>
        <p:spPr>
          <a:xfrm>
            <a:off x="5205056" y="4827247"/>
            <a:ext cx="128016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EFFF5C-AFC0-4EA9-BDCC-3501B3D96ACE}"/>
              </a:ext>
            </a:extLst>
          </p:cNvPr>
          <p:cNvSpPr txBox="1"/>
          <p:nvPr/>
        </p:nvSpPr>
        <p:spPr>
          <a:xfrm>
            <a:off x="1010652" y="10253668"/>
            <a:ext cx="4120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Censor on death, discharge, end of study period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BD59C1-34F4-4432-A589-F79DA01F4505}"/>
              </a:ext>
            </a:extLst>
          </p:cNvPr>
          <p:cNvSpPr txBox="1"/>
          <p:nvPr/>
        </p:nvSpPr>
        <p:spPr>
          <a:xfrm>
            <a:off x="5331157" y="8761680"/>
            <a:ext cx="1394496" cy="461665"/>
          </a:xfrm>
          <a:prstGeom prst="rect">
            <a:avLst/>
          </a:prstGeom>
          <a:solidFill>
            <a:srgbClr val="339A73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[1, censor</a:t>
            </a:r>
            <a:r>
              <a:rPr lang="en-US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54361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27">
            <a:extLst>
              <a:ext uri="{FF2B5EF4-FFF2-40B4-BE49-F238E27FC236}">
                <a16:creationId xmlns:a16="http://schemas.microsoft.com/office/drawing/2014/main" id="{808B52B5-46D5-4308-8DC1-1C7122A7CE1E}"/>
              </a:ext>
            </a:extLst>
          </p:cNvPr>
          <p:cNvSpPr/>
          <p:nvPr/>
        </p:nvSpPr>
        <p:spPr>
          <a:xfrm rot="5400000">
            <a:off x="2435329" y="6763263"/>
            <a:ext cx="5669280" cy="128016"/>
          </a:xfrm>
          <a:prstGeom prst="homePlate">
            <a:avLst/>
          </a:prstGeom>
          <a:solidFill>
            <a:srgbClr val="C8C8C8"/>
          </a:solidFill>
          <a:ln>
            <a:solidFill>
              <a:srgbClr val="C8C8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A796D6A-AC5B-421C-9F09-1903F59A2FE8}"/>
              </a:ext>
            </a:extLst>
          </p:cNvPr>
          <p:cNvCxnSpPr/>
          <p:nvPr/>
        </p:nvCxnSpPr>
        <p:spPr>
          <a:xfrm>
            <a:off x="1144446" y="9520268"/>
            <a:ext cx="8686800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4462402-720D-4131-A07C-F213C9078878}"/>
              </a:ext>
            </a:extLst>
          </p:cNvPr>
          <p:cNvSpPr txBox="1"/>
          <p:nvPr/>
        </p:nvSpPr>
        <p:spPr>
          <a:xfrm>
            <a:off x="4814893" y="6397956"/>
            <a:ext cx="640080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59EAD2-9BE5-467F-931E-B92663DFC672}"/>
              </a:ext>
            </a:extLst>
          </p:cNvPr>
          <p:cNvSpPr txBox="1"/>
          <p:nvPr/>
        </p:nvSpPr>
        <p:spPr>
          <a:xfrm>
            <a:off x="2570942" y="6359897"/>
            <a:ext cx="2248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Assessment Window</a:t>
            </a:r>
          </a:p>
          <a:p>
            <a:pPr algn="r"/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 confirmed COVID</a:t>
            </a:r>
          </a:p>
          <a:p>
            <a:pPr algn="r"/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Days [-14, 3]</a:t>
            </a:r>
          </a:p>
          <a:p>
            <a:pPr algn="r"/>
            <a:endParaRPr lang="en-US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0500D-3E10-4B4E-98A4-DD94711BBED3}"/>
              </a:ext>
            </a:extLst>
          </p:cNvPr>
          <p:cNvSpPr txBox="1"/>
          <p:nvPr/>
        </p:nvSpPr>
        <p:spPr>
          <a:xfrm>
            <a:off x="3049268" y="5602504"/>
            <a:ext cx="2157984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Washout for exposure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use of famotidine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[-90, -1]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767EA0-5CCF-4DBC-89F5-8A6628858DF7}"/>
              </a:ext>
            </a:extLst>
          </p:cNvPr>
          <p:cNvSpPr txBox="1"/>
          <p:nvPr/>
        </p:nvSpPr>
        <p:spPr>
          <a:xfrm>
            <a:off x="3053009" y="7140189"/>
            <a:ext cx="2295144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Exclusion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Intensive services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[-90, 0]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0003CC-965A-4B14-B4D7-396387CEB199}"/>
              </a:ext>
            </a:extLst>
          </p:cNvPr>
          <p:cNvSpPr txBox="1"/>
          <p:nvPr/>
        </p:nvSpPr>
        <p:spPr>
          <a:xfrm>
            <a:off x="3060195" y="7956687"/>
            <a:ext cx="2295144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factors for death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[-90, 0]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610836-ECFA-4EBA-9AC9-B4B7C6E0E148}"/>
              </a:ext>
            </a:extLst>
          </p:cNvPr>
          <p:cNvSpPr txBox="1"/>
          <p:nvPr/>
        </p:nvSpPr>
        <p:spPr>
          <a:xfrm>
            <a:off x="5331157" y="8954187"/>
            <a:ext cx="1394496" cy="461665"/>
          </a:xfrm>
          <a:prstGeom prst="rect">
            <a:avLst/>
          </a:prstGeom>
          <a:solidFill>
            <a:srgbClr val="339A73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[1, censor</a:t>
            </a:r>
            <a:r>
              <a:rPr lang="en-US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E03E0D-3737-4D3C-A5F4-3D0C0BEC7A3C}"/>
              </a:ext>
            </a:extLst>
          </p:cNvPr>
          <p:cNvSpPr txBox="1"/>
          <p:nvPr/>
        </p:nvSpPr>
        <p:spPr>
          <a:xfrm>
            <a:off x="2237448" y="9644682"/>
            <a:ext cx="60936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C388E1-C201-4F47-9DF6-7E8931D1F4D9}"/>
              </a:ext>
            </a:extLst>
          </p:cNvPr>
          <p:cNvSpPr txBox="1"/>
          <p:nvPr/>
        </p:nvSpPr>
        <p:spPr>
          <a:xfrm>
            <a:off x="44267" y="1783314"/>
            <a:ext cx="108871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>
              <a:latin typeface="Franklin Gothic Book" panose="020B0503020102020204" pitchFamily="34" charset="0"/>
            </a:endParaRPr>
          </a:p>
          <a:p>
            <a:endParaRPr lang="en-US" sz="800" dirty="0">
              <a:latin typeface="Franklin Gothic Book" panose="020B0503020102020204" pitchFamily="34" charset="0"/>
            </a:endParaRPr>
          </a:p>
          <a:p>
            <a:endParaRPr lang="en-US" sz="800" dirty="0">
              <a:latin typeface="Franklin Gothic Book" panose="020B0503020102020204" pitchFamily="34" charset="0"/>
            </a:endParaRPr>
          </a:p>
          <a:p>
            <a:endParaRPr lang="en-US" sz="800" dirty="0">
              <a:latin typeface="Franklin Gothic Book" panose="020B0503020102020204" pitchFamily="34" charset="0"/>
            </a:endParaRPr>
          </a:p>
          <a:p>
            <a:endParaRPr lang="en-US" sz="800" dirty="0">
              <a:latin typeface="Franklin Gothic Book" panose="020B0503020102020204" pitchFamily="34" charset="0"/>
            </a:endParaRPr>
          </a:p>
          <a:p>
            <a:endParaRPr lang="en-US" sz="800" dirty="0">
              <a:latin typeface="Franklin Gothic Book" panose="020B0503020102020204" pitchFamily="34" charset="0"/>
            </a:endParaRPr>
          </a:p>
          <a:p>
            <a:endParaRPr lang="en-US" sz="800" dirty="0">
              <a:latin typeface="Franklin Gothic Book" panose="020B0503020102020204" pitchFamily="34" charset="0"/>
            </a:endParaRPr>
          </a:p>
          <a:p>
            <a:endParaRPr lang="en-US" sz="800" dirty="0">
              <a:latin typeface="Franklin Gothic Book" panose="020B0503020102020204" pitchFamily="34" charset="0"/>
            </a:endParaRPr>
          </a:p>
          <a:p>
            <a:endParaRPr lang="en-US" sz="800" dirty="0">
              <a:latin typeface="Franklin Gothic Book" panose="020B0503020102020204" pitchFamily="34" charset="0"/>
            </a:endParaRPr>
          </a:p>
          <a:p>
            <a:r>
              <a:rPr lang="en-US" dirty="0">
                <a:latin typeface="Franklin Gothic Book" panose="020B0503020102020204" pitchFamily="34" charset="0"/>
              </a:rPr>
              <a:t>B. Design applied in a commercial claims database with data observability lines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577D65-29D0-41D7-8871-9975CCBADF83}"/>
              </a:ext>
            </a:extLst>
          </p:cNvPr>
          <p:cNvSpPr txBox="1"/>
          <p:nvPr/>
        </p:nvSpPr>
        <p:spPr>
          <a:xfrm>
            <a:off x="3054978" y="4818702"/>
            <a:ext cx="2295144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enrollment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[-90, 0]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32CC152-0730-4726-B677-572E2663BAA0}"/>
              </a:ext>
            </a:extLst>
          </p:cNvPr>
          <p:cNvSpPr txBox="1"/>
          <p:nvPr/>
        </p:nvSpPr>
        <p:spPr>
          <a:xfrm>
            <a:off x="1273230" y="11285483"/>
            <a:ext cx="1527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Observable Data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56E3762-4354-43FF-BDF7-0C0FBD89B590}"/>
              </a:ext>
            </a:extLst>
          </p:cNvPr>
          <p:cNvSpPr txBox="1"/>
          <p:nvPr/>
        </p:nvSpPr>
        <p:spPr>
          <a:xfrm>
            <a:off x="1273230" y="11497745"/>
            <a:ext cx="2145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Incomplete Observability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5274633-9165-40F3-874C-144C06E6B0D0}"/>
              </a:ext>
            </a:extLst>
          </p:cNvPr>
          <p:cNvSpPr txBox="1"/>
          <p:nvPr/>
        </p:nvSpPr>
        <p:spPr>
          <a:xfrm>
            <a:off x="1273230" y="11710005"/>
            <a:ext cx="1499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No Observability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0112963-3368-402E-8CD0-0A5D9161D785}"/>
              </a:ext>
            </a:extLst>
          </p:cNvPr>
          <p:cNvCxnSpPr>
            <a:cxnSpLocks/>
          </p:cNvCxnSpPr>
          <p:nvPr/>
        </p:nvCxnSpPr>
        <p:spPr>
          <a:xfrm>
            <a:off x="744355" y="11665455"/>
            <a:ext cx="610174" cy="0"/>
          </a:xfrm>
          <a:prstGeom prst="line">
            <a:avLst/>
          </a:prstGeom>
          <a:ln w="76200">
            <a:solidFill>
              <a:srgbClr val="F748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2C3D7D3-5E3D-44BB-ACA8-CF4624FCB6FD}"/>
              </a:ext>
            </a:extLst>
          </p:cNvPr>
          <p:cNvCxnSpPr>
            <a:cxnSpLocks/>
          </p:cNvCxnSpPr>
          <p:nvPr/>
        </p:nvCxnSpPr>
        <p:spPr>
          <a:xfrm>
            <a:off x="714375" y="11443097"/>
            <a:ext cx="610174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9BAFB1D-9472-4F15-9A70-0487F802B851}"/>
              </a:ext>
            </a:extLst>
          </p:cNvPr>
          <p:cNvCxnSpPr>
            <a:cxnSpLocks/>
          </p:cNvCxnSpPr>
          <p:nvPr/>
        </p:nvCxnSpPr>
        <p:spPr>
          <a:xfrm>
            <a:off x="696614" y="11850336"/>
            <a:ext cx="610174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A5F83D2-A9DE-489B-8BBB-4E31FD67EA5A}"/>
              </a:ext>
            </a:extLst>
          </p:cNvPr>
          <p:cNvSpPr txBox="1"/>
          <p:nvPr/>
        </p:nvSpPr>
        <p:spPr>
          <a:xfrm>
            <a:off x="4198446" y="3446148"/>
            <a:ext cx="2154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Date of admission to hospital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C7B6DF2-B554-4273-AC85-6CBA7D6497A2}"/>
              </a:ext>
            </a:extLst>
          </p:cNvPr>
          <p:cNvSpPr txBox="1"/>
          <p:nvPr/>
        </p:nvSpPr>
        <p:spPr>
          <a:xfrm>
            <a:off x="2889238" y="4103858"/>
            <a:ext cx="246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Exposure Assessment Window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Administration of famotidine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[0, 0]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18C9C2A-AA72-434F-8B1C-486FD7F84586}"/>
              </a:ext>
            </a:extLst>
          </p:cNvPr>
          <p:cNvSpPr txBox="1"/>
          <p:nvPr/>
        </p:nvSpPr>
        <p:spPr>
          <a:xfrm>
            <a:off x="5222309" y="4114507"/>
            <a:ext cx="128016" cy="54864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4C55A5D-B7D6-419E-8CFD-D79E0F4AE842}"/>
              </a:ext>
            </a:extLst>
          </p:cNvPr>
          <p:cNvCxnSpPr>
            <a:cxnSpLocks/>
          </p:cNvCxnSpPr>
          <p:nvPr/>
        </p:nvCxnSpPr>
        <p:spPr>
          <a:xfrm>
            <a:off x="4817407" y="7033903"/>
            <a:ext cx="365760" cy="0"/>
          </a:xfrm>
          <a:prstGeom prst="line">
            <a:avLst/>
          </a:prstGeom>
          <a:ln w="76200">
            <a:solidFill>
              <a:srgbClr val="F748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9B13AB5-32BF-450F-97F1-B23060274219}"/>
              </a:ext>
            </a:extLst>
          </p:cNvPr>
          <p:cNvCxnSpPr>
            <a:cxnSpLocks/>
          </p:cNvCxnSpPr>
          <p:nvPr/>
        </p:nvCxnSpPr>
        <p:spPr>
          <a:xfrm>
            <a:off x="3046338" y="5458782"/>
            <a:ext cx="2295144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465C450-E996-4273-9B3B-88275764C637}"/>
              </a:ext>
            </a:extLst>
          </p:cNvPr>
          <p:cNvCxnSpPr>
            <a:cxnSpLocks/>
          </p:cNvCxnSpPr>
          <p:nvPr/>
        </p:nvCxnSpPr>
        <p:spPr>
          <a:xfrm>
            <a:off x="3046338" y="6242584"/>
            <a:ext cx="2157984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5C64531-D664-47E3-B774-D40DE3D44520}"/>
              </a:ext>
            </a:extLst>
          </p:cNvPr>
          <p:cNvCxnSpPr>
            <a:cxnSpLocks/>
          </p:cNvCxnSpPr>
          <p:nvPr/>
        </p:nvCxnSpPr>
        <p:spPr>
          <a:xfrm>
            <a:off x="5216864" y="4690796"/>
            <a:ext cx="137160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45A377D-3D5B-4FCB-B60B-D7C7D4A96B79}"/>
              </a:ext>
            </a:extLst>
          </p:cNvPr>
          <p:cNvCxnSpPr>
            <a:cxnSpLocks/>
          </p:cNvCxnSpPr>
          <p:nvPr/>
        </p:nvCxnSpPr>
        <p:spPr>
          <a:xfrm>
            <a:off x="5199611" y="7036452"/>
            <a:ext cx="256032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FF1DED8-47FD-4B71-8FE5-B10A025458FD}"/>
              </a:ext>
            </a:extLst>
          </p:cNvPr>
          <p:cNvCxnSpPr>
            <a:cxnSpLocks/>
          </p:cNvCxnSpPr>
          <p:nvPr/>
        </p:nvCxnSpPr>
        <p:spPr>
          <a:xfrm>
            <a:off x="3049643" y="7786619"/>
            <a:ext cx="2295144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C9DDA70-1F79-4259-86CE-05A51CC25696}"/>
              </a:ext>
            </a:extLst>
          </p:cNvPr>
          <p:cNvCxnSpPr>
            <a:cxnSpLocks/>
          </p:cNvCxnSpPr>
          <p:nvPr/>
        </p:nvCxnSpPr>
        <p:spPr>
          <a:xfrm>
            <a:off x="3055527" y="8603018"/>
            <a:ext cx="2295144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0970B02-772F-4140-A612-1AA120E11DA1}"/>
              </a:ext>
            </a:extLst>
          </p:cNvPr>
          <p:cNvCxnSpPr>
            <a:cxnSpLocks/>
          </p:cNvCxnSpPr>
          <p:nvPr/>
        </p:nvCxnSpPr>
        <p:spPr>
          <a:xfrm>
            <a:off x="5333072" y="9439939"/>
            <a:ext cx="1399032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BC275EB5-2F81-4AEE-8E3B-A5B451A1DBB6}"/>
              </a:ext>
            </a:extLst>
          </p:cNvPr>
          <p:cNvSpPr txBox="1"/>
          <p:nvPr/>
        </p:nvSpPr>
        <p:spPr>
          <a:xfrm>
            <a:off x="582246" y="9953752"/>
            <a:ext cx="1664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Outpatient Dx, Px, Rx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DC8F19F-6051-447E-98F0-C8812D437812}"/>
              </a:ext>
            </a:extLst>
          </p:cNvPr>
          <p:cNvSpPr txBox="1"/>
          <p:nvPr/>
        </p:nvSpPr>
        <p:spPr>
          <a:xfrm>
            <a:off x="504195" y="10160744"/>
            <a:ext cx="1686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Outpatient Lab results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B9BA6D1-3EDF-4B6B-B83E-AF6E792E4FE0}"/>
              </a:ext>
            </a:extLst>
          </p:cNvPr>
          <p:cNvSpPr txBox="1"/>
          <p:nvPr/>
        </p:nvSpPr>
        <p:spPr>
          <a:xfrm>
            <a:off x="859131" y="10623078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Inpatient Rx, Lab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601EE2C-F3F2-4943-8360-44132D1623A3}"/>
              </a:ext>
            </a:extLst>
          </p:cNvPr>
          <p:cNvSpPr txBox="1"/>
          <p:nvPr/>
        </p:nvSpPr>
        <p:spPr>
          <a:xfrm>
            <a:off x="931483" y="10390891"/>
            <a:ext cx="1269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Inpatient Dx, Px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9A83F9B-C495-492A-AA95-CB7335898F8F}"/>
              </a:ext>
            </a:extLst>
          </p:cNvPr>
          <p:cNvCxnSpPr>
            <a:cxnSpLocks/>
          </p:cNvCxnSpPr>
          <p:nvPr/>
        </p:nvCxnSpPr>
        <p:spPr>
          <a:xfrm>
            <a:off x="2142093" y="10762609"/>
            <a:ext cx="7498080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279E4-C140-4E41-AB8A-F325DC1BE559}"/>
              </a:ext>
            </a:extLst>
          </p:cNvPr>
          <p:cNvCxnSpPr>
            <a:cxnSpLocks/>
          </p:cNvCxnSpPr>
          <p:nvPr/>
        </p:nvCxnSpPr>
        <p:spPr>
          <a:xfrm>
            <a:off x="2142093" y="10554062"/>
            <a:ext cx="7498080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8626F54-6E30-49EB-BBBF-38DD39653D5D}"/>
              </a:ext>
            </a:extLst>
          </p:cNvPr>
          <p:cNvCxnSpPr>
            <a:cxnSpLocks/>
          </p:cNvCxnSpPr>
          <p:nvPr/>
        </p:nvCxnSpPr>
        <p:spPr>
          <a:xfrm>
            <a:off x="5149886" y="10548411"/>
            <a:ext cx="141732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ADD59D7-B0DE-41F2-88B4-6CCB0BC9F4FD}"/>
              </a:ext>
            </a:extLst>
          </p:cNvPr>
          <p:cNvCxnSpPr>
            <a:cxnSpLocks/>
          </p:cNvCxnSpPr>
          <p:nvPr/>
        </p:nvCxnSpPr>
        <p:spPr>
          <a:xfrm>
            <a:off x="2156100" y="10323920"/>
            <a:ext cx="7498080" cy="0"/>
          </a:xfrm>
          <a:prstGeom prst="line">
            <a:avLst/>
          </a:prstGeom>
          <a:ln w="76200">
            <a:solidFill>
              <a:srgbClr val="F748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8138D88-184F-4575-AAA9-CCFFCF93A99E}"/>
              </a:ext>
            </a:extLst>
          </p:cNvPr>
          <p:cNvCxnSpPr>
            <a:cxnSpLocks/>
          </p:cNvCxnSpPr>
          <p:nvPr/>
        </p:nvCxnSpPr>
        <p:spPr>
          <a:xfrm>
            <a:off x="5157902" y="10310578"/>
            <a:ext cx="1417320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4764C43-4CC5-4AB1-ACC9-8407589143EF}"/>
              </a:ext>
            </a:extLst>
          </p:cNvPr>
          <p:cNvCxnSpPr>
            <a:cxnSpLocks/>
          </p:cNvCxnSpPr>
          <p:nvPr/>
        </p:nvCxnSpPr>
        <p:spPr>
          <a:xfrm>
            <a:off x="2142093" y="10132959"/>
            <a:ext cx="749808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C2D94BBF-4F91-4435-8784-316762F4E368}"/>
              </a:ext>
            </a:extLst>
          </p:cNvPr>
          <p:cNvCxnSpPr>
            <a:cxnSpLocks/>
          </p:cNvCxnSpPr>
          <p:nvPr/>
        </p:nvCxnSpPr>
        <p:spPr>
          <a:xfrm>
            <a:off x="5157361" y="10133686"/>
            <a:ext cx="1417320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40C4F5C7-8CBB-4A7A-BE53-6E9281B1625C}"/>
              </a:ext>
            </a:extLst>
          </p:cNvPr>
          <p:cNvSpPr txBox="1"/>
          <p:nvPr/>
        </p:nvSpPr>
        <p:spPr>
          <a:xfrm>
            <a:off x="634005" y="12082850"/>
            <a:ext cx="4120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Censor on death, discharge, end of study period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0BD79D1-1489-45A1-BFD9-C27AB912F46A}"/>
              </a:ext>
            </a:extLst>
          </p:cNvPr>
          <p:cNvSpPr txBox="1"/>
          <p:nvPr/>
        </p:nvSpPr>
        <p:spPr>
          <a:xfrm>
            <a:off x="934954" y="10808773"/>
            <a:ext cx="13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In-hospital death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61761316-43F5-4CF4-B9CC-84456BF932F6}"/>
              </a:ext>
            </a:extLst>
          </p:cNvPr>
          <p:cNvCxnSpPr>
            <a:cxnSpLocks/>
          </p:cNvCxnSpPr>
          <p:nvPr/>
        </p:nvCxnSpPr>
        <p:spPr>
          <a:xfrm>
            <a:off x="2166157" y="10931051"/>
            <a:ext cx="749808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623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27">
            <a:extLst>
              <a:ext uri="{FF2B5EF4-FFF2-40B4-BE49-F238E27FC236}">
                <a16:creationId xmlns:a16="http://schemas.microsoft.com/office/drawing/2014/main" id="{808B52B5-46D5-4308-8DC1-1C7122A7CE1E}"/>
              </a:ext>
            </a:extLst>
          </p:cNvPr>
          <p:cNvSpPr/>
          <p:nvPr/>
        </p:nvSpPr>
        <p:spPr>
          <a:xfrm rot="5400000">
            <a:off x="2801089" y="7119411"/>
            <a:ext cx="4937760" cy="128016"/>
          </a:xfrm>
          <a:prstGeom prst="homePlate">
            <a:avLst/>
          </a:prstGeom>
          <a:solidFill>
            <a:srgbClr val="C8C8C8"/>
          </a:solidFill>
          <a:ln>
            <a:solidFill>
              <a:srgbClr val="C8C8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A796D6A-AC5B-421C-9F09-1903F59A2FE8}"/>
              </a:ext>
            </a:extLst>
          </p:cNvPr>
          <p:cNvCxnSpPr/>
          <p:nvPr/>
        </p:nvCxnSpPr>
        <p:spPr>
          <a:xfrm>
            <a:off x="1144446" y="9520268"/>
            <a:ext cx="8686800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4462402-720D-4131-A07C-F213C9078878}"/>
              </a:ext>
            </a:extLst>
          </p:cNvPr>
          <p:cNvSpPr txBox="1"/>
          <p:nvPr/>
        </p:nvSpPr>
        <p:spPr>
          <a:xfrm>
            <a:off x="4814893" y="6380703"/>
            <a:ext cx="640080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59EAD2-9BE5-467F-931E-B92663DFC672}"/>
              </a:ext>
            </a:extLst>
          </p:cNvPr>
          <p:cNvSpPr txBox="1"/>
          <p:nvPr/>
        </p:nvSpPr>
        <p:spPr>
          <a:xfrm>
            <a:off x="2570942" y="6359897"/>
            <a:ext cx="2248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Assessment Window</a:t>
            </a:r>
          </a:p>
          <a:p>
            <a:pPr algn="r"/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 confirmed COVID</a:t>
            </a:r>
          </a:p>
          <a:p>
            <a:pPr algn="r"/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Days [-14, 3]</a:t>
            </a:r>
          </a:p>
          <a:p>
            <a:pPr algn="r"/>
            <a:endParaRPr lang="en-US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0500D-3E10-4B4E-98A4-DD94711BBED3}"/>
              </a:ext>
            </a:extLst>
          </p:cNvPr>
          <p:cNvSpPr txBox="1"/>
          <p:nvPr/>
        </p:nvSpPr>
        <p:spPr>
          <a:xfrm>
            <a:off x="3032015" y="5602504"/>
            <a:ext cx="2295144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Washout for exposure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use of famotidine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[-90, -1]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767EA0-5CCF-4DBC-89F5-8A6628858DF7}"/>
              </a:ext>
            </a:extLst>
          </p:cNvPr>
          <p:cNvSpPr txBox="1"/>
          <p:nvPr/>
        </p:nvSpPr>
        <p:spPr>
          <a:xfrm>
            <a:off x="3037725" y="7140189"/>
            <a:ext cx="2295144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Exclusion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Intensive services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[-90, 0]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0003CC-965A-4B14-B4D7-396387CEB199}"/>
              </a:ext>
            </a:extLst>
          </p:cNvPr>
          <p:cNvSpPr txBox="1"/>
          <p:nvPr/>
        </p:nvSpPr>
        <p:spPr>
          <a:xfrm>
            <a:off x="3042942" y="7956687"/>
            <a:ext cx="2295144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factors for death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[-90, 0]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E03E0D-3737-4D3C-A5F4-3D0C0BEC7A3C}"/>
              </a:ext>
            </a:extLst>
          </p:cNvPr>
          <p:cNvSpPr txBox="1"/>
          <p:nvPr/>
        </p:nvSpPr>
        <p:spPr>
          <a:xfrm>
            <a:off x="2237448" y="9644682"/>
            <a:ext cx="60936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32CC152-0730-4726-B677-572E2663BAA0}"/>
              </a:ext>
            </a:extLst>
          </p:cNvPr>
          <p:cNvSpPr txBox="1"/>
          <p:nvPr/>
        </p:nvSpPr>
        <p:spPr>
          <a:xfrm>
            <a:off x="1273230" y="11285483"/>
            <a:ext cx="1527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Observable Data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56E3762-4354-43FF-BDF7-0C0FBD89B590}"/>
              </a:ext>
            </a:extLst>
          </p:cNvPr>
          <p:cNvSpPr txBox="1"/>
          <p:nvPr/>
        </p:nvSpPr>
        <p:spPr>
          <a:xfrm>
            <a:off x="1273230" y="11497745"/>
            <a:ext cx="2145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Incomplete Observability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5274633-9165-40F3-874C-144C06E6B0D0}"/>
              </a:ext>
            </a:extLst>
          </p:cNvPr>
          <p:cNvSpPr txBox="1"/>
          <p:nvPr/>
        </p:nvSpPr>
        <p:spPr>
          <a:xfrm>
            <a:off x="1273230" y="11710005"/>
            <a:ext cx="1499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No Observability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0112963-3368-402E-8CD0-0A5D9161D785}"/>
              </a:ext>
            </a:extLst>
          </p:cNvPr>
          <p:cNvCxnSpPr>
            <a:cxnSpLocks/>
          </p:cNvCxnSpPr>
          <p:nvPr/>
        </p:nvCxnSpPr>
        <p:spPr>
          <a:xfrm>
            <a:off x="744355" y="11665455"/>
            <a:ext cx="610174" cy="0"/>
          </a:xfrm>
          <a:prstGeom prst="line">
            <a:avLst/>
          </a:prstGeom>
          <a:ln w="76200">
            <a:solidFill>
              <a:srgbClr val="F748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2C3D7D3-5E3D-44BB-ACA8-CF4624FCB6FD}"/>
              </a:ext>
            </a:extLst>
          </p:cNvPr>
          <p:cNvCxnSpPr>
            <a:cxnSpLocks/>
          </p:cNvCxnSpPr>
          <p:nvPr/>
        </p:nvCxnSpPr>
        <p:spPr>
          <a:xfrm>
            <a:off x="714375" y="11443097"/>
            <a:ext cx="610174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9BAFB1D-9472-4F15-9A70-0487F802B851}"/>
              </a:ext>
            </a:extLst>
          </p:cNvPr>
          <p:cNvCxnSpPr>
            <a:cxnSpLocks/>
          </p:cNvCxnSpPr>
          <p:nvPr/>
        </p:nvCxnSpPr>
        <p:spPr>
          <a:xfrm>
            <a:off x="696614" y="11850336"/>
            <a:ext cx="610174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A5F83D2-A9DE-489B-8BBB-4E31FD67EA5A}"/>
              </a:ext>
            </a:extLst>
          </p:cNvPr>
          <p:cNvSpPr txBox="1"/>
          <p:nvPr/>
        </p:nvSpPr>
        <p:spPr>
          <a:xfrm>
            <a:off x="4198446" y="4240240"/>
            <a:ext cx="2154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Date of admission to hospital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C7B6DF2-B554-4273-AC85-6CBA7D6497A2}"/>
              </a:ext>
            </a:extLst>
          </p:cNvPr>
          <p:cNvSpPr txBox="1"/>
          <p:nvPr/>
        </p:nvSpPr>
        <p:spPr>
          <a:xfrm>
            <a:off x="2889238" y="4897953"/>
            <a:ext cx="246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Exposure Assessment Window Administration of famotidine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[0, 0]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18C9C2A-AA72-434F-8B1C-486FD7F84586}"/>
              </a:ext>
            </a:extLst>
          </p:cNvPr>
          <p:cNvSpPr txBox="1"/>
          <p:nvPr/>
        </p:nvSpPr>
        <p:spPr>
          <a:xfrm>
            <a:off x="5222309" y="4856840"/>
            <a:ext cx="128016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4C55A5D-B7D6-419E-8CFD-D79E0F4AE842}"/>
              </a:ext>
            </a:extLst>
          </p:cNvPr>
          <p:cNvCxnSpPr>
            <a:cxnSpLocks/>
          </p:cNvCxnSpPr>
          <p:nvPr/>
        </p:nvCxnSpPr>
        <p:spPr>
          <a:xfrm>
            <a:off x="4817407" y="7033903"/>
            <a:ext cx="365760" cy="0"/>
          </a:xfrm>
          <a:prstGeom prst="line">
            <a:avLst/>
          </a:prstGeom>
          <a:ln w="76200">
            <a:solidFill>
              <a:srgbClr val="F748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465C450-E996-4273-9B3B-88275764C637}"/>
              </a:ext>
            </a:extLst>
          </p:cNvPr>
          <p:cNvCxnSpPr>
            <a:cxnSpLocks/>
          </p:cNvCxnSpPr>
          <p:nvPr/>
        </p:nvCxnSpPr>
        <p:spPr>
          <a:xfrm>
            <a:off x="3041117" y="6242584"/>
            <a:ext cx="2295144" cy="0"/>
          </a:xfrm>
          <a:prstGeom prst="line">
            <a:avLst/>
          </a:prstGeom>
          <a:ln w="76200">
            <a:solidFill>
              <a:srgbClr val="F748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5C64531-D664-47E3-B774-D40DE3D44520}"/>
              </a:ext>
            </a:extLst>
          </p:cNvPr>
          <p:cNvCxnSpPr>
            <a:cxnSpLocks/>
          </p:cNvCxnSpPr>
          <p:nvPr/>
        </p:nvCxnSpPr>
        <p:spPr>
          <a:xfrm>
            <a:off x="5211643" y="5496920"/>
            <a:ext cx="13716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45A377D-3D5B-4FCB-B60B-D7C7D4A96B79}"/>
              </a:ext>
            </a:extLst>
          </p:cNvPr>
          <p:cNvCxnSpPr>
            <a:cxnSpLocks/>
          </p:cNvCxnSpPr>
          <p:nvPr/>
        </p:nvCxnSpPr>
        <p:spPr>
          <a:xfrm>
            <a:off x="5199611" y="7036452"/>
            <a:ext cx="256032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FF1DED8-47FD-4B71-8FE5-B10A025458FD}"/>
              </a:ext>
            </a:extLst>
          </p:cNvPr>
          <p:cNvCxnSpPr>
            <a:cxnSpLocks/>
          </p:cNvCxnSpPr>
          <p:nvPr/>
        </p:nvCxnSpPr>
        <p:spPr>
          <a:xfrm>
            <a:off x="3032390" y="7786619"/>
            <a:ext cx="2295144" cy="0"/>
          </a:xfrm>
          <a:prstGeom prst="line">
            <a:avLst/>
          </a:prstGeom>
          <a:ln w="76200">
            <a:solidFill>
              <a:srgbClr val="F748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C9DDA70-1F79-4259-86CE-05A51CC25696}"/>
              </a:ext>
            </a:extLst>
          </p:cNvPr>
          <p:cNvCxnSpPr>
            <a:cxnSpLocks/>
          </p:cNvCxnSpPr>
          <p:nvPr/>
        </p:nvCxnSpPr>
        <p:spPr>
          <a:xfrm>
            <a:off x="3038274" y="8603018"/>
            <a:ext cx="2295144" cy="0"/>
          </a:xfrm>
          <a:prstGeom prst="line">
            <a:avLst/>
          </a:prstGeom>
          <a:ln w="76200">
            <a:solidFill>
              <a:srgbClr val="F748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BC275EB5-2F81-4AEE-8E3B-A5B451A1DBB6}"/>
              </a:ext>
            </a:extLst>
          </p:cNvPr>
          <p:cNvSpPr txBox="1"/>
          <p:nvPr/>
        </p:nvSpPr>
        <p:spPr>
          <a:xfrm>
            <a:off x="495981" y="9971005"/>
            <a:ext cx="1664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Outpatient Dx, Px, Rx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DC8F19F-6051-447E-98F0-C8812D437812}"/>
              </a:ext>
            </a:extLst>
          </p:cNvPr>
          <p:cNvSpPr txBox="1"/>
          <p:nvPr/>
        </p:nvSpPr>
        <p:spPr>
          <a:xfrm>
            <a:off x="486942" y="10177997"/>
            <a:ext cx="1686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Outpatient Lab results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601EE2C-F3F2-4943-8360-44132D1623A3}"/>
              </a:ext>
            </a:extLst>
          </p:cNvPr>
          <p:cNvSpPr txBox="1"/>
          <p:nvPr/>
        </p:nvSpPr>
        <p:spPr>
          <a:xfrm>
            <a:off x="303796" y="10384080"/>
            <a:ext cx="1885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Inpatient Dx, Px, Rx, Lab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279E4-C140-4E41-AB8A-F325DC1BE559}"/>
              </a:ext>
            </a:extLst>
          </p:cNvPr>
          <p:cNvCxnSpPr>
            <a:cxnSpLocks/>
          </p:cNvCxnSpPr>
          <p:nvPr/>
        </p:nvCxnSpPr>
        <p:spPr>
          <a:xfrm>
            <a:off x="2176599" y="10529998"/>
            <a:ext cx="749808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ADD59D7-B0DE-41F2-88B4-6CCB0BC9F4FD}"/>
              </a:ext>
            </a:extLst>
          </p:cNvPr>
          <p:cNvCxnSpPr>
            <a:cxnSpLocks/>
          </p:cNvCxnSpPr>
          <p:nvPr/>
        </p:nvCxnSpPr>
        <p:spPr>
          <a:xfrm>
            <a:off x="2156100" y="10323920"/>
            <a:ext cx="7498080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8138D88-184F-4575-AAA9-CCFFCF93A99E}"/>
              </a:ext>
            </a:extLst>
          </p:cNvPr>
          <p:cNvCxnSpPr>
            <a:cxnSpLocks/>
          </p:cNvCxnSpPr>
          <p:nvPr/>
        </p:nvCxnSpPr>
        <p:spPr>
          <a:xfrm>
            <a:off x="5157902" y="10327831"/>
            <a:ext cx="1417320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4764C43-4CC5-4AB1-ACC9-8407589143EF}"/>
              </a:ext>
            </a:extLst>
          </p:cNvPr>
          <p:cNvCxnSpPr>
            <a:cxnSpLocks/>
          </p:cNvCxnSpPr>
          <p:nvPr/>
        </p:nvCxnSpPr>
        <p:spPr>
          <a:xfrm>
            <a:off x="2142093" y="10132959"/>
            <a:ext cx="7498080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FD4B16C8-6D2B-4BA0-8F4F-7D29299D7B3E}"/>
              </a:ext>
            </a:extLst>
          </p:cNvPr>
          <p:cNvSpPr txBox="1"/>
          <p:nvPr/>
        </p:nvSpPr>
        <p:spPr>
          <a:xfrm>
            <a:off x="44267" y="2976616"/>
            <a:ext cx="1088715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C. Design applied in a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hospital EHR-based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research database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B8BCA51-2B92-46BE-8DA4-DBA3254D0559}"/>
              </a:ext>
            </a:extLst>
          </p:cNvPr>
          <p:cNvCxnSpPr>
            <a:cxnSpLocks/>
          </p:cNvCxnSpPr>
          <p:nvPr/>
        </p:nvCxnSpPr>
        <p:spPr>
          <a:xfrm>
            <a:off x="5207632" y="7778907"/>
            <a:ext cx="13716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4D20E06-3D67-44D5-A653-F384F768FF2C}"/>
              </a:ext>
            </a:extLst>
          </p:cNvPr>
          <p:cNvCxnSpPr>
            <a:cxnSpLocks/>
          </p:cNvCxnSpPr>
          <p:nvPr/>
        </p:nvCxnSpPr>
        <p:spPr>
          <a:xfrm>
            <a:off x="5215649" y="8605072"/>
            <a:ext cx="13716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3311486A-2A74-4A2A-9461-08A9633B7F13}"/>
              </a:ext>
            </a:extLst>
          </p:cNvPr>
          <p:cNvSpPr txBox="1"/>
          <p:nvPr/>
        </p:nvSpPr>
        <p:spPr>
          <a:xfrm>
            <a:off x="5331157" y="8954187"/>
            <a:ext cx="1394496" cy="461665"/>
          </a:xfrm>
          <a:prstGeom prst="rect">
            <a:avLst/>
          </a:prstGeom>
          <a:solidFill>
            <a:srgbClr val="339A73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[1, censor</a:t>
            </a:r>
            <a:r>
              <a:rPr lang="en-US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BA9C1A0-4343-4CDA-85A7-295C84A379C1}"/>
              </a:ext>
            </a:extLst>
          </p:cNvPr>
          <p:cNvCxnSpPr>
            <a:cxnSpLocks/>
          </p:cNvCxnSpPr>
          <p:nvPr/>
        </p:nvCxnSpPr>
        <p:spPr>
          <a:xfrm>
            <a:off x="5333072" y="9439939"/>
            <a:ext cx="1399032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0C7439B3-9EEB-4489-9E6E-C46971321172}"/>
              </a:ext>
            </a:extLst>
          </p:cNvPr>
          <p:cNvSpPr txBox="1"/>
          <p:nvPr/>
        </p:nvSpPr>
        <p:spPr>
          <a:xfrm>
            <a:off x="634005" y="12082850"/>
            <a:ext cx="4120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Censor on death, discharge, end of study period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1E990D7-359E-47C5-BDC6-46FDAEC579E9}"/>
              </a:ext>
            </a:extLst>
          </p:cNvPr>
          <p:cNvSpPr txBox="1"/>
          <p:nvPr/>
        </p:nvSpPr>
        <p:spPr>
          <a:xfrm>
            <a:off x="867153" y="10569354"/>
            <a:ext cx="13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In-hospital death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6ED5BB4-DA3F-487D-9FD4-229286140AFA}"/>
              </a:ext>
            </a:extLst>
          </p:cNvPr>
          <p:cNvCxnSpPr>
            <a:cxnSpLocks/>
          </p:cNvCxnSpPr>
          <p:nvPr/>
        </p:nvCxnSpPr>
        <p:spPr>
          <a:xfrm>
            <a:off x="2166157" y="10690421"/>
            <a:ext cx="749808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99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27">
            <a:extLst>
              <a:ext uri="{FF2B5EF4-FFF2-40B4-BE49-F238E27FC236}">
                <a16:creationId xmlns:a16="http://schemas.microsoft.com/office/drawing/2014/main" id="{808B52B5-46D5-4308-8DC1-1C7122A7CE1E}"/>
              </a:ext>
            </a:extLst>
          </p:cNvPr>
          <p:cNvSpPr/>
          <p:nvPr/>
        </p:nvSpPr>
        <p:spPr>
          <a:xfrm rot="5400000">
            <a:off x="2435329" y="6763263"/>
            <a:ext cx="5669280" cy="128016"/>
          </a:xfrm>
          <a:prstGeom prst="homePlate">
            <a:avLst/>
          </a:prstGeom>
          <a:solidFill>
            <a:srgbClr val="C8C8C8"/>
          </a:solidFill>
          <a:ln>
            <a:solidFill>
              <a:srgbClr val="C8C8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A796D6A-AC5B-421C-9F09-1903F59A2FE8}"/>
              </a:ext>
            </a:extLst>
          </p:cNvPr>
          <p:cNvCxnSpPr/>
          <p:nvPr/>
        </p:nvCxnSpPr>
        <p:spPr>
          <a:xfrm>
            <a:off x="1144446" y="9520268"/>
            <a:ext cx="8686800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4462402-720D-4131-A07C-F213C9078878}"/>
              </a:ext>
            </a:extLst>
          </p:cNvPr>
          <p:cNvSpPr txBox="1"/>
          <p:nvPr/>
        </p:nvSpPr>
        <p:spPr>
          <a:xfrm>
            <a:off x="4814893" y="6380703"/>
            <a:ext cx="640080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59EAD2-9BE5-467F-931E-B92663DFC672}"/>
              </a:ext>
            </a:extLst>
          </p:cNvPr>
          <p:cNvSpPr txBox="1"/>
          <p:nvPr/>
        </p:nvSpPr>
        <p:spPr>
          <a:xfrm>
            <a:off x="2570942" y="6359897"/>
            <a:ext cx="2248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Assessment Window</a:t>
            </a:r>
          </a:p>
          <a:p>
            <a:pPr algn="r"/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 confirmed COVID</a:t>
            </a:r>
          </a:p>
          <a:p>
            <a:pPr algn="r"/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Days [-14, 3]</a:t>
            </a:r>
          </a:p>
          <a:p>
            <a:pPr algn="r"/>
            <a:endParaRPr lang="en-US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0500D-3E10-4B4E-98A4-DD94711BBED3}"/>
              </a:ext>
            </a:extLst>
          </p:cNvPr>
          <p:cNvSpPr txBox="1"/>
          <p:nvPr/>
        </p:nvSpPr>
        <p:spPr>
          <a:xfrm>
            <a:off x="3049268" y="5602504"/>
            <a:ext cx="2157984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Washout for exposure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use of famotidine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[-90, -1]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767EA0-5CCF-4DBC-89F5-8A6628858DF7}"/>
              </a:ext>
            </a:extLst>
          </p:cNvPr>
          <p:cNvSpPr txBox="1"/>
          <p:nvPr/>
        </p:nvSpPr>
        <p:spPr>
          <a:xfrm>
            <a:off x="3037725" y="7140189"/>
            <a:ext cx="2295144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Exclusion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Intensive services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[-90, 0]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0003CC-965A-4B14-B4D7-396387CEB199}"/>
              </a:ext>
            </a:extLst>
          </p:cNvPr>
          <p:cNvSpPr txBox="1"/>
          <p:nvPr/>
        </p:nvSpPr>
        <p:spPr>
          <a:xfrm>
            <a:off x="3042942" y="7956687"/>
            <a:ext cx="2295144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factors for death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[-90, 0]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E03E0D-3737-4D3C-A5F4-3D0C0BEC7A3C}"/>
              </a:ext>
            </a:extLst>
          </p:cNvPr>
          <p:cNvSpPr txBox="1"/>
          <p:nvPr/>
        </p:nvSpPr>
        <p:spPr>
          <a:xfrm>
            <a:off x="2237448" y="9644682"/>
            <a:ext cx="60936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577D65-29D0-41D7-8871-9975CCBADF83}"/>
              </a:ext>
            </a:extLst>
          </p:cNvPr>
          <p:cNvSpPr txBox="1"/>
          <p:nvPr/>
        </p:nvSpPr>
        <p:spPr>
          <a:xfrm>
            <a:off x="3037725" y="4818702"/>
            <a:ext cx="2295144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enrollment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[-90, 0]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A5F83D2-A9DE-489B-8BBB-4E31FD67EA5A}"/>
              </a:ext>
            </a:extLst>
          </p:cNvPr>
          <p:cNvSpPr txBox="1"/>
          <p:nvPr/>
        </p:nvSpPr>
        <p:spPr>
          <a:xfrm>
            <a:off x="4198446" y="3446148"/>
            <a:ext cx="2154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Date of admission to hospital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C7B6DF2-B554-4273-AC85-6CBA7D6497A2}"/>
              </a:ext>
            </a:extLst>
          </p:cNvPr>
          <p:cNvSpPr txBox="1"/>
          <p:nvPr/>
        </p:nvSpPr>
        <p:spPr>
          <a:xfrm>
            <a:off x="2889238" y="4103859"/>
            <a:ext cx="246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Exposure Assessment Window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Administration of famotidine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[0, 0]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18C9C2A-AA72-434F-8B1C-486FD7F84586}"/>
              </a:ext>
            </a:extLst>
          </p:cNvPr>
          <p:cNvSpPr txBox="1"/>
          <p:nvPr/>
        </p:nvSpPr>
        <p:spPr>
          <a:xfrm>
            <a:off x="5205056" y="4062748"/>
            <a:ext cx="128016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4C55A5D-B7D6-419E-8CFD-D79E0F4AE842}"/>
              </a:ext>
            </a:extLst>
          </p:cNvPr>
          <p:cNvCxnSpPr>
            <a:cxnSpLocks/>
          </p:cNvCxnSpPr>
          <p:nvPr/>
        </p:nvCxnSpPr>
        <p:spPr>
          <a:xfrm>
            <a:off x="4817407" y="7032692"/>
            <a:ext cx="45720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9B13AB5-32BF-450F-97F1-B23060274219}"/>
              </a:ext>
            </a:extLst>
          </p:cNvPr>
          <p:cNvCxnSpPr>
            <a:cxnSpLocks/>
          </p:cNvCxnSpPr>
          <p:nvPr/>
        </p:nvCxnSpPr>
        <p:spPr>
          <a:xfrm>
            <a:off x="3029085" y="5458782"/>
            <a:ext cx="2295144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465C450-E996-4273-9B3B-88275764C637}"/>
              </a:ext>
            </a:extLst>
          </p:cNvPr>
          <p:cNvCxnSpPr>
            <a:cxnSpLocks/>
          </p:cNvCxnSpPr>
          <p:nvPr/>
        </p:nvCxnSpPr>
        <p:spPr>
          <a:xfrm>
            <a:off x="3046338" y="6242584"/>
            <a:ext cx="2157984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5C64531-D664-47E3-B774-D40DE3D44520}"/>
              </a:ext>
            </a:extLst>
          </p:cNvPr>
          <p:cNvCxnSpPr>
            <a:cxnSpLocks/>
          </p:cNvCxnSpPr>
          <p:nvPr/>
        </p:nvCxnSpPr>
        <p:spPr>
          <a:xfrm>
            <a:off x="5216864" y="4702828"/>
            <a:ext cx="13716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45A377D-3D5B-4FCB-B60B-D7C7D4A96B79}"/>
              </a:ext>
            </a:extLst>
          </p:cNvPr>
          <p:cNvCxnSpPr>
            <a:cxnSpLocks/>
          </p:cNvCxnSpPr>
          <p:nvPr/>
        </p:nvCxnSpPr>
        <p:spPr>
          <a:xfrm>
            <a:off x="5199611" y="7036452"/>
            <a:ext cx="256032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FF1DED8-47FD-4B71-8FE5-B10A025458FD}"/>
              </a:ext>
            </a:extLst>
          </p:cNvPr>
          <p:cNvCxnSpPr>
            <a:cxnSpLocks/>
          </p:cNvCxnSpPr>
          <p:nvPr/>
        </p:nvCxnSpPr>
        <p:spPr>
          <a:xfrm>
            <a:off x="3032390" y="7786619"/>
            <a:ext cx="2295144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C9DDA70-1F79-4259-86CE-05A51CC25696}"/>
              </a:ext>
            </a:extLst>
          </p:cNvPr>
          <p:cNvCxnSpPr>
            <a:cxnSpLocks/>
          </p:cNvCxnSpPr>
          <p:nvPr/>
        </p:nvCxnSpPr>
        <p:spPr>
          <a:xfrm>
            <a:off x="3038274" y="8603018"/>
            <a:ext cx="2295144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1942A74-6E2A-430D-9776-D4CFE52BF626}"/>
              </a:ext>
            </a:extLst>
          </p:cNvPr>
          <p:cNvSpPr txBox="1"/>
          <p:nvPr/>
        </p:nvSpPr>
        <p:spPr>
          <a:xfrm>
            <a:off x="44267" y="2134395"/>
            <a:ext cx="1088715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>
              <a:latin typeface="Franklin Gothic Book" panose="020B0503020102020204" pitchFamily="34" charset="0"/>
            </a:endParaRPr>
          </a:p>
          <a:p>
            <a:endParaRPr lang="en-US" sz="800" dirty="0">
              <a:latin typeface="Franklin Gothic Book" panose="020B0503020102020204" pitchFamily="34" charset="0"/>
            </a:endParaRPr>
          </a:p>
          <a:p>
            <a:endParaRPr lang="en-US" sz="800" dirty="0">
              <a:latin typeface="Franklin Gothic Book" panose="020B0503020102020204" pitchFamily="34" charset="0"/>
            </a:endParaRPr>
          </a:p>
          <a:p>
            <a:endParaRPr lang="en-US" sz="800" dirty="0">
              <a:latin typeface="Franklin Gothic Book" panose="020B0503020102020204" pitchFamily="34" charset="0"/>
            </a:endParaRPr>
          </a:p>
          <a:p>
            <a:endParaRPr lang="en-US" sz="800" dirty="0">
              <a:latin typeface="Franklin Gothic Book" panose="020B0503020102020204" pitchFamily="34" charset="0"/>
            </a:endParaRPr>
          </a:p>
          <a:p>
            <a:endParaRPr lang="en-US" sz="800" dirty="0">
              <a:latin typeface="Franklin Gothic Book" panose="020B0503020102020204" pitchFamily="34" charset="0"/>
            </a:endParaRPr>
          </a:p>
          <a:p>
            <a:endParaRPr lang="en-US" sz="800" dirty="0">
              <a:latin typeface="Franklin Gothic Book" panose="020B0503020102020204" pitchFamily="34" charset="0"/>
            </a:endParaRPr>
          </a:p>
          <a:p>
            <a:r>
              <a:rPr lang="en-US" dirty="0">
                <a:latin typeface="Franklin Gothic Book" panose="020B0503020102020204" pitchFamily="34" charset="0"/>
              </a:rPr>
              <a:t>D. Design applied in </a:t>
            </a:r>
            <a:r>
              <a:rPr lang="en-US" b="1" u="sng" dirty="0">
                <a:latin typeface="Franklin Gothic Book" panose="020B0503020102020204" pitchFamily="34" charset="0"/>
              </a:rPr>
              <a:t>linked EHR-claims data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32385C1-7B74-4F64-9D08-990669F62E4D}"/>
              </a:ext>
            </a:extLst>
          </p:cNvPr>
          <p:cNvSpPr txBox="1"/>
          <p:nvPr/>
        </p:nvSpPr>
        <p:spPr>
          <a:xfrm>
            <a:off x="1273230" y="11285483"/>
            <a:ext cx="1527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Observable Data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E2BBC95-5042-46E9-80E5-41F6DFACF7DE}"/>
              </a:ext>
            </a:extLst>
          </p:cNvPr>
          <p:cNvSpPr txBox="1"/>
          <p:nvPr/>
        </p:nvSpPr>
        <p:spPr>
          <a:xfrm>
            <a:off x="1273230" y="11497745"/>
            <a:ext cx="2145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Incomplete Observability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7D43AC7-CE0C-4BBE-8978-BF3557ADD426}"/>
              </a:ext>
            </a:extLst>
          </p:cNvPr>
          <p:cNvSpPr txBox="1"/>
          <p:nvPr/>
        </p:nvSpPr>
        <p:spPr>
          <a:xfrm>
            <a:off x="1273230" y="11710005"/>
            <a:ext cx="1499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No Observability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40A4741-FDD9-46E0-A094-0B964B0C3D26}"/>
              </a:ext>
            </a:extLst>
          </p:cNvPr>
          <p:cNvCxnSpPr>
            <a:cxnSpLocks/>
          </p:cNvCxnSpPr>
          <p:nvPr/>
        </p:nvCxnSpPr>
        <p:spPr>
          <a:xfrm>
            <a:off x="744355" y="11665455"/>
            <a:ext cx="610174" cy="0"/>
          </a:xfrm>
          <a:prstGeom prst="line">
            <a:avLst/>
          </a:prstGeom>
          <a:ln w="76200">
            <a:solidFill>
              <a:srgbClr val="F748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D8B3913-902A-47EB-8D18-EC2AE163079F}"/>
              </a:ext>
            </a:extLst>
          </p:cNvPr>
          <p:cNvCxnSpPr>
            <a:cxnSpLocks/>
          </p:cNvCxnSpPr>
          <p:nvPr/>
        </p:nvCxnSpPr>
        <p:spPr>
          <a:xfrm>
            <a:off x="714375" y="11443097"/>
            <a:ext cx="610174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FE10102-CA46-4899-9D3B-773F705F5620}"/>
              </a:ext>
            </a:extLst>
          </p:cNvPr>
          <p:cNvCxnSpPr>
            <a:cxnSpLocks/>
          </p:cNvCxnSpPr>
          <p:nvPr/>
        </p:nvCxnSpPr>
        <p:spPr>
          <a:xfrm>
            <a:off x="696614" y="11850336"/>
            <a:ext cx="610174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B3282F31-2252-4949-A84F-EE582543FE69}"/>
              </a:ext>
            </a:extLst>
          </p:cNvPr>
          <p:cNvSpPr txBox="1"/>
          <p:nvPr/>
        </p:nvSpPr>
        <p:spPr>
          <a:xfrm>
            <a:off x="461475" y="9971005"/>
            <a:ext cx="1664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Outpatient Dx, Px, Rx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7C50949-4E69-4EC5-9B33-153970584FE0}"/>
              </a:ext>
            </a:extLst>
          </p:cNvPr>
          <p:cNvSpPr txBox="1"/>
          <p:nvPr/>
        </p:nvSpPr>
        <p:spPr>
          <a:xfrm>
            <a:off x="452436" y="10177997"/>
            <a:ext cx="1686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Outpatient Lab results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DE7EA14-CB47-4A8B-9BF9-32EB5D1A6385}"/>
              </a:ext>
            </a:extLst>
          </p:cNvPr>
          <p:cNvSpPr txBox="1"/>
          <p:nvPr/>
        </p:nvSpPr>
        <p:spPr>
          <a:xfrm>
            <a:off x="269290" y="10384080"/>
            <a:ext cx="1885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Inpatient Dx, Px, Rx, Lab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AD86753-8B0C-44BE-A27A-808FF455C972}"/>
              </a:ext>
            </a:extLst>
          </p:cNvPr>
          <p:cNvCxnSpPr>
            <a:cxnSpLocks/>
          </p:cNvCxnSpPr>
          <p:nvPr/>
        </p:nvCxnSpPr>
        <p:spPr>
          <a:xfrm>
            <a:off x="2142093" y="10529998"/>
            <a:ext cx="749808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CF46AD0-835B-4CD4-853C-D4A7E3CB0964}"/>
              </a:ext>
            </a:extLst>
          </p:cNvPr>
          <p:cNvCxnSpPr>
            <a:cxnSpLocks/>
          </p:cNvCxnSpPr>
          <p:nvPr/>
        </p:nvCxnSpPr>
        <p:spPr>
          <a:xfrm>
            <a:off x="2156100" y="10323920"/>
            <a:ext cx="749808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3AADB4B-7C8A-4E76-A505-905A2BDA7617}"/>
              </a:ext>
            </a:extLst>
          </p:cNvPr>
          <p:cNvCxnSpPr>
            <a:cxnSpLocks/>
          </p:cNvCxnSpPr>
          <p:nvPr/>
        </p:nvCxnSpPr>
        <p:spPr>
          <a:xfrm>
            <a:off x="5157902" y="10310578"/>
            <a:ext cx="1417320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D428F4F-9471-462E-A0A5-E70656882D1E}"/>
              </a:ext>
            </a:extLst>
          </p:cNvPr>
          <p:cNvCxnSpPr>
            <a:cxnSpLocks/>
          </p:cNvCxnSpPr>
          <p:nvPr/>
        </p:nvCxnSpPr>
        <p:spPr>
          <a:xfrm>
            <a:off x="2142093" y="10132959"/>
            <a:ext cx="749808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E8B70B7-44E0-4B50-94ED-ECF0EDCC5FE9}"/>
              </a:ext>
            </a:extLst>
          </p:cNvPr>
          <p:cNvCxnSpPr>
            <a:cxnSpLocks/>
          </p:cNvCxnSpPr>
          <p:nvPr/>
        </p:nvCxnSpPr>
        <p:spPr>
          <a:xfrm>
            <a:off x="5169934" y="10132959"/>
            <a:ext cx="1417320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480D8F02-C6E9-4A6E-9797-667B125D6540}"/>
              </a:ext>
            </a:extLst>
          </p:cNvPr>
          <p:cNvSpPr txBox="1"/>
          <p:nvPr/>
        </p:nvSpPr>
        <p:spPr>
          <a:xfrm>
            <a:off x="5331157" y="8954187"/>
            <a:ext cx="1394496" cy="461665"/>
          </a:xfrm>
          <a:prstGeom prst="rect">
            <a:avLst/>
          </a:prstGeom>
          <a:solidFill>
            <a:srgbClr val="339A73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[1, censor</a:t>
            </a:r>
            <a:r>
              <a:rPr lang="en-US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EE9EAF21-4DFF-4F28-8891-B501DCCC543F}"/>
              </a:ext>
            </a:extLst>
          </p:cNvPr>
          <p:cNvCxnSpPr>
            <a:cxnSpLocks/>
          </p:cNvCxnSpPr>
          <p:nvPr/>
        </p:nvCxnSpPr>
        <p:spPr>
          <a:xfrm>
            <a:off x="5333072" y="9439939"/>
            <a:ext cx="1399032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3262FB2C-5397-4717-B057-29146B653158}"/>
              </a:ext>
            </a:extLst>
          </p:cNvPr>
          <p:cNvSpPr txBox="1"/>
          <p:nvPr/>
        </p:nvSpPr>
        <p:spPr>
          <a:xfrm>
            <a:off x="634005" y="12082850"/>
            <a:ext cx="4120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Censor on death, discharge, end of study period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AA1001D-FFF2-4FA5-B87A-F8F62F292A2A}"/>
              </a:ext>
            </a:extLst>
          </p:cNvPr>
          <p:cNvSpPr txBox="1"/>
          <p:nvPr/>
        </p:nvSpPr>
        <p:spPr>
          <a:xfrm>
            <a:off x="815394" y="10552101"/>
            <a:ext cx="13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In-hospital death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506E75AF-EF55-453E-ADB0-37FE2EFA6AB0}"/>
              </a:ext>
            </a:extLst>
          </p:cNvPr>
          <p:cNvCxnSpPr>
            <a:cxnSpLocks/>
          </p:cNvCxnSpPr>
          <p:nvPr/>
        </p:nvCxnSpPr>
        <p:spPr>
          <a:xfrm>
            <a:off x="2150115" y="10690421"/>
            <a:ext cx="749808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01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27">
            <a:extLst>
              <a:ext uri="{FF2B5EF4-FFF2-40B4-BE49-F238E27FC236}">
                <a16:creationId xmlns:a16="http://schemas.microsoft.com/office/drawing/2014/main" id="{0B88E182-86BB-45DD-A7D3-5BE445B5B4AD}"/>
              </a:ext>
            </a:extLst>
          </p:cNvPr>
          <p:cNvSpPr/>
          <p:nvPr/>
        </p:nvSpPr>
        <p:spPr>
          <a:xfrm rot="5400000">
            <a:off x="3125912" y="5725630"/>
            <a:ext cx="7863840" cy="128016"/>
          </a:xfrm>
          <a:prstGeom prst="homePlate">
            <a:avLst/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AA14C1-C562-40FF-B91D-883214F39EBC}"/>
              </a:ext>
            </a:extLst>
          </p:cNvPr>
          <p:cNvSpPr txBox="1"/>
          <p:nvPr/>
        </p:nvSpPr>
        <p:spPr>
          <a:xfrm flipH="1">
            <a:off x="3012503" y="6583978"/>
            <a:ext cx="5120640" cy="646331"/>
          </a:xfrm>
          <a:prstGeom prst="homePlate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828646-1AC1-49B1-94E5-8F70AFEA0B21}"/>
              </a:ext>
            </a:extLst>
          </p:cNvPr>
          <p:cNvSpPr txBox="1"/>
          <p:nvPr/>
        </p:nvSpPr>
        <p:spPr>
          <a:xfrm>
            <a:off x="44267" y="113095"/>
            <a:ext cx="10887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A. Original design visualization framework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2D4EA9B-C34B-4B4E-AA18-C76F9700DDD9}"/>
              </a:ext>
            </a:extLst>
          </p:cNvPr>
          <p:cNvCxnSpPr/>
          <p:nvPr/>
        </p:nvCxnSpPr>
        <p:spPr>
          <a:xfrm>
            <a:off x="2932309" y="9601451"/>
            <a:ext cx="8686800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810A7DB-1EF2-4E42-8D07-D5E6284EFD37}"/>
              </a:ext>
            </a:extLst>
          </p:cNvPr>
          <p:cNvSpPr txBox="1"/>
          <p:nvPr/>
        </p:nvSpPr>
        <p:spPr>
          <a:xfrm>
            <a:off x="4046676" y="1191317"/>
            <a:ext cx="6034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Administration of PD-(L)1 monotherapy (pembrolizumab, nivolumab, atezolizumab) or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PD-(L)1 + doublet chemotherapy combination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E8B573-20DC-4609-AA71-31A08173D473}"/>
              </a:ext>
            </a:extLst>
          </p:cNvPr>
          <p:cNvSpPr txBox="1"/>
          <p:nvPr/>
        </p:nvSpPr>
        <p:spPr>
          <a:xfrm>
            <a:off x="6992470" y="3483056"/>
            <a:ext cx="130725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82573F-1D9E-4945-AB94-5443AD6A1A52}"/>
              </a:ext>
            </a:extLst>
          </p:cNvPr>
          <p:cNvSpPr txBox="1"/>
          <p:nvPr/>
        </p:nvSpPr>
        <p:spPr>
          <a:xfrm>
            <a:off x="2762434" y="3438559"/>
            <a:ext cx="4254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Inclusion Assessment Window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Historical records of treatment collected by community clinic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Days [0, 0]</a:t>
            </a:r>
          </a:p>
          <a:p>
            <a:pPr algn="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2CD8E0-F4C3-4C58-9F3D-FB91D81FD311}"/>
              </a:ext>
            </a:extLst>
          </p:cNvPr>
          <p:cNvSpPr txBox="1"/>
          <p:nvPr/>
        </p:nvSpPr>
        <p:spPr>
          <a:xfrm>
            <a:off x="7121841" y="8926047"/>
            <a:ext cx="2308768" cy="461665"/>
          </a:xfrm>
          <a:prstGeom prst="rect">
            <a:avLst/>
          </a:prstGeom>
          <a:solidFill>
            <a:srgbClr val="339A73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[1, censor]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22EF0E-1762-4C4D-B593-F9B3370DB307}"/>
              </a:ext>
            </a:extLst>
          </p:cNvPr>
          <p:cNvSpPr txBox="1"/>
          <p:nvPr/>
        </p:nvSpPr>
        <p:spPr>
          <a:xfrm>
            <a:off x="4025311" y="9782895"/>
            <a:ext cx="60936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42D4FA0-C2B9-4899-9258-B11F12BB1F1B}"/>
              </a:ext>
            </a:extLst>
          </p:cNvPr>
          <p:cNvSpPr txBox="1"/>
          <p:nvPr/>
        </p:nvSpPr>
        <p:spPr>
          <a:xfrm>
            <a:off x="4354960" y="2663639"/>
            <a:ext cx="265026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Recurrence/progression to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aNSCLC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[-120, 0]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02FFA4-8E16-4765-988D-E1E52B16F24D}"/>
              </a:ext>
            </a:extLst>
          </p:cNvPr>
          <p:cNvSpPr txBox="1"/>
          <p:nvPr/>
        </p:nvSpPr>
        <p:spPr>
          <a:xfrm flipH="1">
            <a:off x="3014318" y="1854022"/>
            <a:ext cx="4002872" cy="646331"/>
          </a:xfrm>
          <a:prstGeom prst="homePlate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E40A8D0-DDA1-4880-ADBF-CEB6E689BA61}"/>
              </a:ext>
            </a:extLst>
          </p:cNvPr>
          <p:cNvSpPr txBox="1"/>
          <p:nvPr/>
        </p:nvSpPr>
        <p:spPr>
          <a:xfrm>
            <a:off x="6186947" y="7371107"/>
            <a:ext cx="941058" cy="54864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F57D36C-0EFC-4A70-B2B4-8DBB9D3C4D3A}"/>
              </a:ext>
            </a:extLst>
          </p:cNvPr>
          <p:cNvSpPr txBox="1"/>
          <p:nvPr/>
        </p:nvSpPr>
        <p:spPr>
          <a:xfrm>
            <a:off x="3603015" y="4135961"/>
            <a:ext cx="33631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Age, sex, race, disease stage, histology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Days [0, 0]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8ED9286-751A-47F2-A8CA-5F9D32258E11}"/>
              </a:ext>
            </a:extLst>
          </p:cNvPr>
          <p:cNvSpPr txBox="1"/>
          <p:nvPr/>
        </p:nvSpPr>
        <p:spPr>
          <a:xfrm>
            <a:off x="3099368" y="6255845"/>
            <a:ext cx="4946910" cy="1283910"/>
          </a:xfrm>
          <a:prstGeom prst="leftArrow">
            <a:avLst>
              <a:gd name="adj1" fmla="val 50000"/>
              <a:gd name="adj2" fmla="val 36181"/>
            </a:avLst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 testing and result (PD-L1, ALK, eGFR), brain metastases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[Jan 1 2011, 30]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1D99BA8-8C8A-43D5-A20A-642666E82F70}"/>
              </a:ext>
            </a:extLst>
          </p:cNvPr>
          <p:cNvSpPr txBox="1"/>
          <p:nvPr/>
        </p:nvSpPr>
        <p:spPr>
          <a:xfrm>
            <a:off x="2496556" y="7323384"/>
            <a:ext cx="37292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Renal tests and result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Days [-30, 0]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BCE9AFD-53CE-440F-B369-E753079EBDDA}"/>
              </a:ext>
            </a:extLst>
          </p:cNvPr>
          <p:cNvSpPr txBox="1"/>
          <p:nvPr/>
        </p:nvSpPr>
        <p:spPr>
          <a:xfrm>
            <a:off x="6215522" y="4876442"/>
            <a:ext cx="112698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64C7CB-B4A9-43AD-BCCD-5B88CDF4143B}"/>
              </a:ext>
            </a:extLst>
          </p:cNvPr>
          <p:cNvSpPr txBox="1"/>
          <p:nvPr/>
        </p:nvSpPr>
        <p:spPr>
          <a:xfrm>
            <a:off x="3018733" y="4828719"/>
            <a:ext cx="32356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ECOG value (closest to index)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Days [-30,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938650-BF7F-4847-B562-3766199471B3}"/>
              </a:ext>
            </a:extLst>
          </p:cNvPr>
          <p:cNvSpPr txBox="1"/>
          <p:nvPr/>
        </p:nvSpPr>
        <p:spPr>
          <a:xfrm>
            <a:off x="3747392" y="1837957"/>
            <a:ext cx="32861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Inclusion Assessment Window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≥2 visits to community clinic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Days [Jan 1 2011, Mar 31 2019]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1B29B7-E647-4297-949A-785659A278E2}"/>
              </a:ext>
            </a:extLst>
          </p:cNvPr>
          <p:cNvSpPr txBox="1"/>
          <p:nvPr/>
        </p:nvSpPr>
        <p:spPr>
          <a:xfrm flipH="1">
            <a:off x="3014690" y="5735890"/>
            <a:ext cx="4114800" cy="646331"/>
          </a:xfrm>
          <a:prstGeom prst="homePlate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FBBA1D-4CA0-405D-A9E2-0870FC65779E}"/>
              </a:ext>
            </a:extLst>
          </p:cNvPr>
          <p:cNvSpPr txBox="1"/>
          <p:nvPr/>
        </p:nvSpPr>
        <p:spPr>
          <a:xfrm>
            <a:off x="2942125" y="5736001"/>
            <a:ext cx="4102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Smoking, region, median income (most recent value)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[Jan 1 2011, 0]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3BB00B7-7991-4DDE-B01A-1B921E1B88BF}"/>
              </a:ext>
            </a:extLst>
          </p:cNvPr>
          <p:cNvSpPr txBox="1"/>
          <p:nvPr/>
        </p:nvSpPr>
        <p:spPr>
          <a:xfrm flipH="1">
            <a:off x="3011174" y="8056236"/>
            <a:ext cx="4114800" cy="646331"/>
          </a:xfrm>
          <a:prstGeom prst="homePlate">
            <a:avLst/>
          </a:prstGeom>
          <a:solidFill>
            <a:srgbClr val="2272B2"/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7F4BCCB-FEC7-4DB4-AD59-4D065DC0C796}"/>
              </a:ext>
            </a:extLst>
          </p:cNvPr>
          <p:cNvSpPr txBox="1"/>
          <p:nvPr/>
        </p:nvSpPr>
        <p:spPr>
          <a:xfrm>
            <a:off x="3018733" y="8057315"/>
            <a:ext cx="410234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Non-cancer comorbid conditions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[Jan 1 2011, 0]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BC68AB-78CF-46B7-A79A-238C95AD53A0}"/>
              </a:ext>
            </a:extLst>
          </p:cNvPr>
          <p:cNvSpPr txBox="1"/>
          <p:nvPr/>
        </p:nvSpPr>
        <p:spPr>
          <a:xfrm>
            <a:off x="6990348" y="4151877"/>
            <a:ext cx="130725" cy="6400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870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27">
            <a:extLst>
              <a:ext uri="{FF2B5EF4-FFF2-40B4-BE49-F238E27FC236}">
                <a16:creationId xmlns:a16="http://schemas.microsoft.com/office/drawing/2014/main" id="{0B88E182-86BB-45DD-A7D3-5BE445B5B4AD}"/>
              </a:ext>
            </a:extLst>
          </p:cNvPr>
          <p:cNvSpPr/>
          <p:nvPr/>
        </p:nvSpPr>
        <p:spPr>
          <a:xfrm rot="5400000">
            <a:off x="3125912" y="5725630"/>
            <a:ext cx="7863840" cy="128016"/>
          </a:xfrm>
          <a:prstGeom prst="homePlate">
            <a:avLst/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AA14C1-C562-40FF-B91D-883214F39EBC}"/>
              </a:ext>
            </a:extLst>
          </p:cNvPr>
          <p:cNvSpPr txBox="1"/>
          <p:nvPr/>
        </p:nvSpPr>
        <p:spPr>
          <a:xfrm flipH="1">
            <a:off x="3012503" y="6583978"/>
            <a:ext cx="5120640" cy="646331"/>
          </a:xfrm>
          <a:prstGeom prst="homePlate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2D4EA9B-C34B-4B4E-AA18-C76F9700DDD9}"/>
              </a:ext>
            </a:extLst>
          </p:cNvPr>
          <p:cNvCxnSpPr/>
          <p:nvPr/>
        </p:nvCxnSpPr>
        <p:spPr>
          <a:xfrm>
            <a:off x="2932309" y="9601451"/>
            <a:ext cx="8686800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810A7DB-1EF2-4E42-8D07-D5E6284EFD37}"/>
              </a:ext>
            </a:extLst>
          </p:cNvPr>
          <p:cNvSpPr txBox="1"/>
          <p:nvPr/>
        </p:nvSpPr>
        <p:spPr>
          <a:xfrm>
            <a:off x="4046676" y="1191317"/>
            <a:ext cx="6034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Administration of PD-(L)1 monotherapy (pembrolizumab, nivolumab, atezolizumab) or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PD-(L)1 + doublet chemotherapy combination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E8B573-20DC-4609-AA71-31A08173D473}"/>
              </a:ext>
            </a:extLst>
          </p:cNvPr>
          <p:cNvSpPr txBox="1"/>
          <p:nvPr/>
        </p:nvSpPr>
        <p:spPr>
          <a:xfrm>
            <a:off x="6992470" y="3483056"/>
            <a:ext cx="130725" cy="54864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82573F-1D9E-4945-AB94-5443AD6A1A52}"/>
              </a:ext>
            </a:extLst>
          </p:cNvPr>
          <p:cNvSpPr txBox="1"/>
          <p:nvPr/>
        </p:nvSpPr>
        <p:spPr>
          <a:xfrm>
            <a:off x="2762434" y="3438559"/>
            <a:ext cx="4254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Inclusion Assessment Window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Historical records of treatment collected by community clinic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Days [0, 0]</a:t>
            </a:r>
          </a:p>
          <a:p>
            <a:pPr algn="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2CD8E0-F4C3-4C58-9F3D-FB91D81FD311}"/>
              </a:ext>
            </a:extLst>
          </p:cNvPr>
          <p:cNvSpPr txBox="1"/>
          <p:nvPr/>
        </p:nvSpPr>
        <p:spPr>
          <a:xfrm>
            <a:off x="7121841" y="8926047"/>
            <a:ext cx="2308768" cy="461665"/>
          </a:xfrm>
          <a:prstGeom prst="rect">
            <a:avLst/>
          </a:prstGeom>
          <a:solidFill>
            <a:srgbClr val="339A73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[1, censor]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22EF0E-1762-4C4D-B593-F9B3370DB307}"/>
              </a:ext>
            </a:extLst>
          </p:cNvPr>
          <p:cNvSpPr txBox="1"/>
          <p:nvPr/>
        </p:nvSpPr>
        <p:spPr>
          <a:xfrm>
            <a:off x="4025311" y="9782895"/>
            <a:ext cx="60936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42D4FA0-C2B9-4899-9258-B11F12BB1F1B}"/>
              </a:ext>
            </a:extLst>
          </p:cNvPr>
          <p:cNvSpPr txBox="1"/>
          <p:nvPr/>
        </p:nvSpPr>
        <p:spPr>
          <a:xfrm>
            <a:off x="4278701" y="2663639"/>
            <a:ext cx="2726519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Recurrence/progression to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aNSCLC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[-120, 0]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02FFA4-8E16-4765-988D-E1E52B16F24D}"/>
              </a:ext>
            </a:extLst>
          </p:cNvPr>
          <p:cNvSpPr txBox="1"/>
          <p:nvPr/>
        </p:nvSpPr>
        <p:spPr>
          <a:xfrm flipH="1">
            <a:off x="3014318" y="1854022"/>
            <a:ext cx="4002872" cy="646331"/>
          </a:xfrm>
          <a:prstGeom prst="homePlate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E40A8D0-DDA1-4880-ADBF-CEB6E689BA61}"/>
              </a:ext>
            </a:extLst>
          </p:cNvPr>
          <p:cNvSpPr txBox="1"/>
          <p:nvPr/>
        </p:nvSpPr>
        <p:spPr>
          <a:xfrm>
            <a:off x="6186947" y="7371107"/>
            <a:ext cx="941058" cy="54864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F57D36C-0EFC-4A70-B2B4-8DBB9D3C4D3A}"/>
              </a:ext>
            </a:extLst>
          </p:cNvPr>
          <p:cNvSpPr txBox="1"/>
          <p:nvPr/>
        </p:nvSpPr>
        <p:spPr>
          <a:xfrm>
            <a:off x="3603015" y="4135961"/>
            <a:ext cx="33631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Age, sex, race, disease stage, histology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Days [0, 0]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8ED9286-751A-47F2-A8CA-5F9D32258E11}"/>
              </a:ext>
            </a:extLst>
          </p:cNvPr>
          <p:cNvSpPr txBox="1"/>
          <p:nvPr/>
        </p:nvSpPr>
        <p:spPr>
          <a:xfrm>
            <a:off x="3099368" y="6255845"/>
            <a:ext cx="4946910" cy="1283910"/>
          </a:xfrm>
          <a:prstGeom prst="leftArrow">
            <a:avLst>
              <a:gd name="adj1" fmla="val 50000"/>
              <a:gd name="adj2" fmla="val 36181"/>
            </a:avLst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 testing and result (PD-L1, ALK, eGFR), brain metastases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[Jan 1 2011, 30]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1D99BA8-8C8A-43D5-A20A-642666E82F70}"/>
              </a:ext>
            </a:extLst>
          </p:cNvPr>
          <p:cNvSpPr txBox="1"/>
          <p:nvPr/>
        </p:nvSpPr>
        <p:spPr>
          <a:xfrm>
            <a:off x="3078891" y="7323384"/>
            <a:ext cx="31468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Renal tests and result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Days [-30, 0]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BCE9AFD-53CE-440F-B369-E753079EBDDA}"/>
              </a:ext>
            </a:extLst>
          </p:cNvPr>
          <p:cNvSpPr txBox="1"/>
          <p:nvPr/>
        </p:nvSpPr>
        <p:spPr>
          <a:xfrm>
            <a:off x="6215522" y="4876442"/>
            <a:ext cx="112698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64C7CB-B4A9-43AD-BCCD-5B88CDF4143B}"/>
              </a:ext>
            </a:extLst>
          </p:cNvPr>
          <p:cNvSpPr txBox="1"/>
          <p:nvPr/>
        </p:nvSpPr>
        <p:spPr>
          <a:xfrm>
            <a:off x="3330605" y="4828719"/>
            <a:ext cx="29237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ECOG value (closest to index)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Days [-30,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938650-BF7F-4847-B562-3766199471B3}"/>
              </a:ext>
            </a:extLst>
          </p:cNvPr>
          <p:cNvSpPr txBox="1"/>
          <p:nvPr/>
        </p:nvSpPr>
        <p:spPr>
          <a:xfrm>
            <a:off x="3747392" y="1837957"/>
            <a:ext cx="32861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Inclusion Assessment Window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≥2 visits to community clinic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Days [Jan 1 2011, Mar 31 2019]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1B29B7-E647-4297-949A-785659A278E2}"/>
              </a:ext>
            </a:extLst>
          </p:cNvPr>
          <p:cNvSpPr txBox="1"/>
          <p:nvPr/>
        </p:nvSpPr>
        <p:spPr>
          <a:xfrm flipH="1">
            <a:off x="3014690" y="5735890"/>
            <a:ext cx="4114800" cy="646331"/>
          </a:xfrm>
          <a:prstGeom prst="homePlate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FBBA1D-4CA0-405D-A9E2-0870FC65779E}"/>
              </a:ext>
            </a:extLst>
          </p:cNvPr>
          <p:cNvSpPr txBox="1"/>
          <p:nvPr/>
        </p:nvSpPr>
        <p:spPr>
          <a:xfrm>
            <a:off x="2942125" y="5736001"/>
            <a:ext cx="4102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Smoking, region, median income (most recent value)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[Jan 1 2011, 0]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3BB00B7-7991-4DDE-B01A-1B921E1B88BF}"/>
              </a:ext>
            </a:extLst>
          </p:cNvPr>
          <p:cNvSpPr txBox="1"/>
          <p:nvPr/>
        </p:nvSpPr>
        <p:spPr>
          <a:xfrm flipH="1">
            <a:off x="3011174" y="8056236"/>
            <a:ext cx="4114800" cy="646331"/>
          </a:xfrm>
          <a:prstGeom prst="homePlate">
            <a:avLst/>
          </a:prstGeom>
          <a:solidFill>
            <a:srgbClr val="2272B2"/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7F4BCCB-FEC7-4DB4-AD59-4D065DC0C796}"/>
              </a:ext>
            </a:extLst>
          </p:cNvPr>
          <p:cNvSpPr txBox="1"/>
          <p:nvPr/>
        </p:nvSpPr>
        <p:spPr>
          <a:xfrm>
            <a:off x="3018733" y="8057315"/>
            <a:ext cx="410234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Non-cancer comorbid conditions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[Jan 1 2011, 0]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0A1785-7DB3-4040-8914-8C2F3E7DD9D6}"/>
              </a:ext>
            </a:extLst>
          </p:cNvPr>
          <p:cNvSpPr txBox="1"/>
          <p:nvPr/>
        </p:nvSpPr>
        <p:spPr>
          <a:xfrm>
            <a:off x="44267" y="113095"/>
            <a:ext cx="10887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B. Design applied in community cancer clinic based EHR database with no external linkage of death data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EE0A1F4-DDD0-47AD-8EF8-0877CD992B88}"/>
              </a:ext>
            </a:extLst>
          </p:cNvPr>
          <p:cNvCxnSpPr>
            <a:cxnSpLocks/>
          </p:cNvCxnSpPr>
          <p:nvPr/>
        </p:nvCxnSpPr>
        <p:spPr>
          <a:xfrm>
            <a:off x="3355585" y="2514751"/>
            <a:ext cx="365760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0EB3249-059F-4D83-BB5A-1378C186DE10}"/>
              </a:ext>
            </a:extLst>
          </p:cNvPr>
          <p:cNvCxnSpPr>
            <a:cxnSpLocks/>
          </p:cNvCxnSpPr>
          <p:nvPr/>
        </p:nvCxnSpPr>
        <p:spPr>
          <a:xfrm>
            <a:off x="4271667" y="3309970"/>
            <a:ext cx="2724912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5CCE409-0FCA-458E-8ABC-76FFF4293978}"/>
              </a:ext>
            </a:extLst>
          </p:cNvPr>
          <p:cNvCxnSpPr>
            <a:cxnSpLocks/>
          </p:cNvCxnSpPr>
          <p:nvPr/>
        </p:nvCxnSpPr>
        <p:spPr>
          <a:xfrm>
            <a:off x="6989703" y="4031696"/>
            <a:ext cx="13716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FE2804D-5CF9-404B-9FD9-C888D72DF7EC}"/>
              </a:ext>
            </a:extLst>
          </p:cNvPr>
          <p:cNvCxnSpPr>
            <a:cxnSpLocks/>
          </p:cNvCxnSpPr>
          <p:nvPr/>
        </p:nvCxnSpPr>
        <p:spPr>
          <a:xfrm>
            <a:off x="6986194" y="4737552"/>
            <a:ext cx="13716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5E26A4A-35E2-4111-A50A-9746DEE54051}"/>
              </a:ext>
            </a:extLst>
          </p:cNvPr>
          <p:cNvCxnSpPr>
            <a:cxnSpLocks/>
          </p:cNvCxnSpPr>
          <p:nvPr/>
        </p:nvCxnSpPr>
        <p:spPr>
          <a:xfrm>
            <a:off x="6215137" y="5508017"/>
            <a:ext cx="1115568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441DB82-9ED8-4A07-98E9-E636FD87A91F}"/>
              </a:ext>
            </a:extLst>
          </p:cNvPr>
          <p:cNvCxnSpPr>
            <a:cxnSpLocks/>
          </p:cNvCxnSpPr>
          <p:nvPr/>
        </p:nvCxnSpPr>
        <p:spPr>
          <a:xfrm>
            <a:off x="3347558" y="6400800"/>
            <a:ext cx="379476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8B86598-FCD9-4361-ADE3-3E60CE0B96A9}"/>
              </a:ext>
            </a:extLst>
          </p:cNvPr>
          <p:cNvCxnSpPr>
            <a:cxnSpLocks/>
          </p:cNvCxnSpPr>
          <p:nvPr/>
        </p:nvCxnSpPr>
        <p:spPr>
          <a:xfrm>
            <a:off x="3332608" y="7230309"/>
            <a:ext cx="480060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497A8DA-1A8B-4579-A23C-E10F16344E1C}"/>
              </a:ext>
            </a:extLst>
          </p:cNvPr>
          <p:cNvCxnSpPr>
            <a:cxnSpLocks/>
          </p:cNvCxnSpPr>
          <p:nvPr/>
        </p:nvCxnSpPr>
        <p:spPr>
          <a:xfrm>
            <a:off x="6186947" y="7919747"/>
            <a:ext cx="941832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D88EF6-F077-4BF6-B1B3-87303BEB8140}"/>
              </a:ext>
            </a:extLst>
          </p:cNvPr>
          <p:cNvCxnSpPr>
            <a:cxnSpLocks/>
          </p:cNvCxnSpPr>
          <p:nvPr/>
        </p:nvCxnSpPr>
        <p:spPr>
          <a:xfrm>
            <a:off x="3018733" y="8710997"/>
            <a:ext cx="4114800" cy="0"/>
          </a:xfrm>
          <a:prstGeom prst="line">
            <a:avLst/>
          </a:prstGeom>
          <a:ln w="76200">
            <a:solidFill>
              <a:srgbClr val="F748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FEC50A7-451A-49A1-8757-4EF10DFC37E2}"/>
              </a:ext>
            </a:extLst>
          </p:cNvPr>
          <p:cNvCxnSpPr>
            <a:cxnSpLocks/>
          </p:cNvCxnSpPr>
          <p:nvPr/>
        </p:nvCxnSpPr>
        <p:spPr>
          <a:xfrm>
            <a:off x="7118254" y="9428094"/>
            <a:ext cx="2304288" cy="0"/>
          </a:xfrm>
          <a:prstGeom prst="line">
            <a:avLst/>
          </a:prstGeom>
          <a:ln w="76200">
            <a:solidFill>
              <a:srgbClr val="F748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8A7A7F16-E469-4AA8-8CD6-1A8C9FE41C69}"/>
              </a:ext>
            </a:extLst>
          </p:cNvPr>
          <p:cNvSpPr txBox="1"/>
          <p:nvPr/>
        </p:nvSpPr>
        <p:spPr>
          <a:xfrm>
            <a:off x="64967" y="10526124"/>
            <a:ext cx="3265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Non-cancer clinic outpatient Dx, Px, Rx, Labs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E88B40B-20CD-4460-A48D-266090CBAECC}"/>
              </a:ext>
            </a:extLst>
          </p:cNvPr>
          <p:cNvSpPr txBox="1"/>
          <p:nvPr/>
        </p:nvSpPr>
        <p:spPr>
          <a:xfrm>
            <a:off x="69307" y="10337330"/>
            <a:ext cx="2967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Cancer clinic outpatient Dx, Px, Rx, Labs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F82FC70-A7AF-4692-8F1A-6DC4A7EE21AF}"/>
              </a:ext>
            </a:extLst>
          </p:cNvPr>
          <p:cNvSpPr txBox="1"/>
          <p:nvPr/>
        </p:nvSpPr>
        <p:spPr>
          <a:xfrm>
            <a:off x="67383" y="10929375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Inpatient Rx, Lab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BAE0F43-1E77-4812-8F0C-8E7EFA7BB939}"/>
              </a:ext>
            </a:extLst>
          </p:cNvPr>
          <p:cNvSpPr txBox="1"/>
          <p:nvPr/>
        </p:nvSpPr>
        <p:spPr>
          <a:xfrm>
            <a:off x="69307" y="10722383"/>
            <a:ext cx="1269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Inpatient Dx, Px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68527C0-4235-4DBE-AFA2-17DFBCDAC7E7}"/>
              </a:ext>
            </a:extLst>
          </p:cNvPr>
          <p:cNvSpPr txBox="1"/>
          <p:nvPr/>
        </p:nvSpPr>
        <p:spPr>
          <a:xfrm>
            <a:off x="86560" y="11126772"/>
            <a:ext cx="1106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Date of death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7D8907C-B50E-4ADF-83C6-F965FF0765ED}"/>
              </a:ext>
            </a:extLst>
          </p:cNvPr>
          <p:cNvSpPr txBox="1"/>
          <p:nvPr/>
        </p:nvSpPr>
        <p:spPr>
          <a:xfrm>
            <a:off x="744355" y="11651658"/>
            <a:ext cx="1527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Observable Data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FFA0143-BD56-48B4-B7D4-3AD234FEE791}"/>
              </a:ext>
            </a:extLst>
          </p:cNvPr>
          <p:cNvSpPr txBox="1"/>
          <p:nvPr/>
        </p:nvSpPr>
        <p:spPr>
          <a:xfrm>
            <a:off x="744355" y="11863920"/>
            <a:ext cx="2145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Incomplete Observability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414A91F-D005-4903-A951-75534DAA922F}"/>
              </a:ext>
            </a:extLst>
          </p:cNvPr>
          <p:cNvSpPr txBox="1"/>
          <p:nvPr/>
        </p:nvSpPr>
        <p:spPr>
          <a:xfrm>
            <a:off x="744355" y="12076180"/>
            <a:ext cx="1499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No Observability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61B4B2E-0AA3-4F6D-9189-87FBCDDFDE01}"/>
              </a:ext>
            </a:extLst>
          </p:cNvPr>
          <p:cNvCxnSpPr>
            <a:cxnSpLocks/>
          </p:cNvCxnSpPr>
          <p:nvPr/>
        </p:nvCxnSpPr>
        <p:spPr>
          <a:xfrm>
            <a:off x="215480" y="12031630"/>
            <a:ext cx="610174" cy="0"/>
          </a:xfrm>
          <a:prstGeom prst="line">
            <a:avLst/>
          </a:prstGeom>
          <a:ln w="76200">
            <a:solidFill>
              <a:srgbClr val="F748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DD343BA-CA5E-424C-9037-2FAB403EF5D5}"/>
              </a:ext>
            </a:extLst>
          </p:cNvPr>
          <p:cNvCxnSpPr>
            <a:cxnSpLocks/>
          </p:cNvCxnSpPr>
          <p:nvPr/>
        </p:nvCxnSpPr>
        <p:spPr>
          <a:xfrm>
            <a:off x="185500" y="11809272"/>
            <a:ext cx="610174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D3BE561-0327-439B-A208-212938681F60}"/>
              </a:ext>
            </a:extLst>
          </p:cNvPr>
          <p:cNvCxnSpPr>
            <a:cxnSpLocks/>
          </p:cNvCxnSpPr>
          <p:nvPr/>
        </p:nvCxnSpPr>
        <p:spPr>
          <a:xfrm>
            <a:off x="167739" y="12216511"/>
            <a:ext cx="610174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4284FAD-1575-451B-B3F3-629CF1BB7753}"/>
              </a:ext>
            </a:extLst>
          </p:cNvPr>
          <p:cNvCxnSpPr>
            <a:cxnSpLocks/>
          </p:cNvCxnSpPr>
          <p:nvPr/>
        </p:nvCxnSpPr>
        <p:spPr>
          <a:xfrm>
            <a:off x="3237392" y="10477996"/>
            <a:ext cx="749808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83EF495-4FA0-4614-9F52-180F269D3F7F}"/>
              </a:ext>
            </a:extLst>
          </p:cNvPr>
          <p:cNvCxnSpPr>
            <a:cxnSpLocks/>
          </p:cNvCxnSpPr>
          <p:nvPr/>
        </p:nvCxnSpPr>
        <p:spPr>
          <a:xfrm>
            <a:off x="3237392" y="10668736"/>
            <a:ext cx="7498080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971AC98-D1A3-4774-8015-EDA137DCCDB2}"/>
              </a:ext>
            </a:extLst>
          </p:cNvPr>
          <p:cNvCxnSpPr>
            <a:cxnSpLocks/>
          </p:cNvCxnSpPr>
          <p:nvPr/>
        </p:nvCxnSpPr>
        <p:spPr>
          <a:xfrm>
            <a:off x="3237392" y="10863695"/>
            <a:ext cx="7498080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913A9DE-ECB4-481B-AC0A-43718F831049}"/>
              </a:ext>
            </a:extLst>
          </p:cNvPr>
          <p:cNvCxnSpPr>
            <a:cxnSpLocks/>
          </p:cNvCxnSpPr>
          <p:nvPr/>
        </p:nvCxnSpPr>
        <p:spPr>
          <a:xfrm>
            <a:off x="3245410" y="11052191"/>
            <a:ext cx="7498080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22FCDA6-F540-4FD2-A775-927784C2B191}"/>
              </a:ext>
            </a:extLst>
          </p:cNvPr>
          <p:cNvCxnSpPr>
            <a:cxnSpLocks/>
          </p:cNvCxnSpPr>
          <p:nvPr/>
        </p:nvCxnSpPr>
        <p:spPr>
          <a:xfrm>
            <a:off x="3245411" y="11244697"/>
            <a:ext cx="7498080" cy="0"/>
          </a:xfrm>
          <a:prstGeom prst="line">
            <a:avLst/>
          </a:prstGeom>
          <a:ln w="76200">
            <a:solidFill>
              <a:srgbClr val="F748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F67CC680-E1EF-47AF-9F90-EDE3DEB6BD24}"/>
              </a:ext>
            </a:extLst>
          </p:cNvPr>
          <p:cNvSpPr txBox="1"/>
          <p:nvPr/>
        </p:nvSpPr>
        <p:spPr>
          <a:xfrm>
            <a:off x="6992470" y="4178667"/>
            <a:ext cx="130725" cy="54864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27">
            <a:extLst>
              <a:ext uri="{FF2B5EF4-FFF2-40B4-BE49-F238E27FC236}">
                <a16:creationId xmlns:a16="http://schemas.microsoft.com/office/drawing/2014/main" id="{0B88E182-86BB-45DD-A7D3-5BE445B5B4AD}"/>
              </a:ext>
            </a:extLst>
          </p:cNvPr>
          <p:cNvSpPr/>
          <p:nvPr/>
        </p:nvSpPr>
        <p:spPr>
          <a:xfrm rot="5400000">
            <a:off x="3125912" y="5725630"/>
            <a:ext cx="7863840" cy="128016"/>
          </a:xfrm>
          <a:prstGeom prst="homePlate">
            <a:avLst/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AA14C1-C562-40FF-B91D-883214F39EBC}"/>
              </a:ext>
            </a:extLst>
          </p:cNvPr>
          <p:cNvSpPr txBox="1"/>
          <p:nvPr/>
        </p:nvSpPr>
        <p:spPr>
          <a:xfrm flipH="1">
            <a:off x="3012503" y="6583978"/>
            <a:ext cx="5120640" cy="646331"/>
          </a:xfrm>
          <a:prstGeom prst="homePlate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2D4EA9B-C34B-4B4E-AA18-C76F9700DDD9}"/>
              </a:ext>
            </a:extLst>
          </p:cNvPr>
          <p:cNvCxnSpPr/>
          <p:nvPr/>
        </p:nvCxnSpPr>
        <p:spPr>
          <a:xfrm>
            <a:off x="2932309" y="9601451"/>
            <a:ext cx="8686800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810A7DB-1EF2-4E42-8D07-D5E6284EFD37}"/>
              </a:ext>
            </a:extLst>
          </p:cNvPr>
          <p:cNvSpPr txBox="1"/>
          <p:nvPr/>
        </p:nvSpPr>
        <p:spPr>
          <a:xfrm>
            <a:off x="4046676" y="1191317"/>
            <a:ext cx="6034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Administration of PD-(L)1 monotherapy (pembrolizumab, nivolumab, atezolizumab) or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PD-(L)1 + doublet chemotherapy combination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E8B573-20DC-4609-AA71-31A08173D473}"/>
              </a:ext>
            </a:extLst>
          </p:cNvPr>
          <p:cNvSpPr txBox="1"/>
          <p:nvPr/>
        </p:nvSpPr>
        <p:spPr>
          <a:xfrm>
            <a:off x="6992470" y="3483056"/>
            <a:ext cx="130725" cy="54864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82573F-1D9E-4945-AB94-5443AD6A1A52}"/>
              </a:ext>
            </a:extLst>
          </p:cNvPr>
          <p:cNvSpPr txBox="1"/>
          <p:nvPr/>
        </p:nvSpPr>
        <p:spPr>
          <a:xfrm>
            <a:off x="2762434" y="3438559"/>
            <a:ext cx="4254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Inclusion Assessment Window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Historical records of treatment collected by community clinic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Days [0, 0]</a:t>
            </a:r>
          </a:p>
          <a:p>
            <a:pPr algn="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2CD8E0-F4C3-4C58-9F3D-FB91D81FD311}"/>
              </a:ext>
            </a:extLst>
          </p:cNvPr>
          <p:cNvSpPr txBox="1"/>
          <p:nvPr/>
        </p:nvSpPr>
        <p:spPr>
          <a:xfrm>
            <a:off x="7121841" y="8926047"/>
            <a:ext cx="2308768" cy="461665"/>
          </a:xfrm>
          <a:prstGeom prst="rect">
            <a:avLst/>
          </a:prstGeom>
          <a:solidFill>
            <a:srgbClr val="339A73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[1, censor]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22EF0E-1762-4C4D-B593-F9B3370DB307}"/>
              </a:ext>
            </a:extLst>
          </p:cNvPr>
          <p:cNvSpPr txBox="1"/>
          <p:nvPr/>
        </p:nvSpPr>
        <p:spPr>
          <a:xfrm>
            <a:off x="4025311" y="9782895"/>
            <a:ext cx="60936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Day 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42D4FA0-C2B9-4899-9258-B11F12BB1F1B}"/>
              </a:ext>
            </a:extLst>
          </p:cNvPr>
          <p:cNvSpPr txBox="1"/>
          <p:nvPr/>
        </p:nvSpPr>
        <p:spPr>
          <a:xfrm>
            <a:off x="4261449" y="2663639"/>
            <a:ext cx="2743771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Recurrence/progression to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aNSCLC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[-120, 0]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02FFA4-8E16-4765-988D-E1E52B16F24D}"/>
              </a:ext>
            </a:extLst>
          </p:cNvPr>
          <p:cNvSpPr txBox="1"/>
          <p:nvPr/>
        </p:nvSpPr>
        <p:spPr>
          <a:xfrm flipH="1">
            <a:off x="3014318" y="1854022"/>
            <a:ext cx="4002872" cy="646331"/>
          </a:xfrm>
          <a:prstGeom prst="homePlate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E40A8D0-DDA1-4880-ADBF-CEB6E689BA61}"/>
              </a:ext>
            </a:extLst>
          </p:cNvPr>
          <p:cNvSpPr txBox="1"/>
          <p:nvPr/>
        </p:nvSpPr>
        <p:spPr>
          <a:xfrm>
            <a:off x="6186947" y="7371107"/>
            <a:ext cx="941058" cy="54864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F57D36C-0EFC-4A70-B2B4-8DBB9D3C4D3A}"/>
              </a:ext>
            </a:extLst>
          </p:cNvPr>
          <p:cNvSpPr txBox="1"/>
          <p:nvPr/>
        </p:nvSpPr>
        <p:spPr>
          <a:xfrm>
            <a:off x="3603015" y="4135961"/>
            <a:ext cx="33631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Age, sex, race, disease stage, histology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Days [0, 0]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8ED9286-751A-47F2-A8CA-5F9D32258E11}"/>
              </a:ext>
            </a:extLst>
          </p:cNvPr>
          <p:cNvSpPr txBox="1"/>
          <p:nvPr/>
        </p:nvSpPr>
        <p:spPr>
          <a:xfrm>
            <a:off x="3099368" y="6255845"/>
            <a:ext cx="4946910" cy="1283910"/>
          </a:xfrm>
          <a:prstGeom prst="leftArrow">
            <a:avLst>
              <a:gd name="adj1" fmla="val 50000"/>
              <a:gd name="adj2" fmla="val 36181"/>
            </a:avLst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 testing and result (PD-L1, ALK, eGFR), brain metastases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[Jan 1 2011, 30]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1D99BA8-8C8A-43D5-A20A-642666E82F70}"/>
              </a:ext>
            </a:extLst>
          </p:cNvPr>
          <p:cNvSpPr txBox="1"/>
          <p:nvPr/>
        </p:nvSpPr>
        <p:spPr>
          <a:xfrm>
            <a:off x="3107387" y="7323384"/>
            <a:ext cx="31183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Renal tests and result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Days [-30, 0]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BCE9AFD-53CE-440F-B369-E753079EBDDA}"/>
              </a:ext>
            </a:extLst>
          </p:cNvPr>
          <p:cNvSpPr txBox="1"/>
          <p:nvPr/>
        </p:nvSpPr>
        <p:spPr>
          <a:xfrm>
            <a:off x="6215522" y="4876442"/>
            <a:ext cx="112698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64C7CB-B4A9-43AD-BCCD-5B88CDF4143B}"/>
              </a:ext>
            </a:extLst>
          </p:cNvPr>
          <p:cNvSpPr txBox="1"/>
          <p:nvPr/>
        </p:nvSpPr>
        <p:spPr>
          <a:xfrm>
            <a:off x="3330605" y="4828719"/>
            <a:ext cx="29237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ECOG value (closest to index)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Days [-30,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938650-BF7F-4847-B562-3766199471B3}"/>
              </a:ext>
            </a:extLst>
          </p:cNvPr>
          <p:cNvSpPr txBox="1"/>
          <p:nvPr/>
        </p:nvSpPr>
        <p:spPr>
          <a:xfrm>
            <a:off x="3747392" y="1837957"/>
            <a:ext cx="32861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Inclusion Assessment Window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≥2 visits to community clinic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Days [Jan 1 2011, Mar 31 2019]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1B29B7-E647-4297-949A-785659A278E2}"/>
              </a:ext>
            </a:extLst>
          </p:cNvPr>
          <p:cNvSpPr txBox="1"/>
          <p:nvPr/>
        </p:nvSpPr>
        <p:spPr>
          <a:xfrm flipH="1">
            <a:off x="3014690" y="5735890"/>
            <a:ext cx="4114800" cy="646331"/>
          </a:xfrm>
          <a:prstGeom prst="homePlate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FBBA1D-4CA0-405D-A9E2-0870FC65779E}"/>
              </a:ext>
            </a:extLst>
          </p:cNvPr>
          <p:cNvSpPr txBox="1"/>
          <p:nvPr/>
        </p:nvSpPr>
        <p:spPr>
          <a:xfrm>
            <a:off x="2942125" y="5736001"/>
            <a:ext cx="4102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Smoking, region, median income (most recent value)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[Jan 1 2011, 0]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3BB00B7-7991-4DDE-B01A-1B921E1B88BF}"/>
              </a:ext>
            </a:extLst>
          </p:cNvPr>
          <p:cNvSpPr txBox="1"/>
          <p:nvPr/>
        </p:nvSpPr>
        <p:spPr>
          <a:xfrm flipH="1">
            <a:off x="3011174" y="8056236"/>
            <a:ext cx="4114800" cy="646331"/>
          </a:xfrm>
          <a:prstGeom prst="homePlate">
            <a:avLst/>
          </a:prstGeom>
          <a:solidFill>
            <a:srgbClr val="2272B2"/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7F4BCCB-FEC7-4DB4-AD59-4D065DC0C796}"/>
              </a:ext>
            </a:extLst>
          </p:cNvPr>
          <p:cNvSpPr txBox="1"/>
          <p:nvPr/>
        </p:nvSpPr>
        <p:spPr>
          <a:xfrm>
            <a:off x="3018733" y="8057315"/>
            <a:ext cx="410234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Covariate Assessment Window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Non-cancer comorbid conditions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[Jan 1 2011, 0]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0A1785-7DB3-4040-8914-8C2F3E7DD9D6}"/>
              </a:ext>
            </a:extLst>
          </p:cNvPr>
          <p:cNvSpPr txBox="1"/>
          <p:nvPr/>
        </p:nvSpPr>
        <p:spPr>
          <a:xfrm>
            <a:off x="44267" y="113095"/>
            <a:ext cx="10887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C. Design applied in community cancer clinic based EHR database with external linkage of death data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EE0A1F4-DDD0-47AD-8EF8-0877CD992B88}"/>
              </a:ext>
            </a:extLst>
          </p:cNvPr>
          <p:cNvCxnSpPr>
            <a:cxnSpLocks/>
          </p:cNvCxnSpPr>
          <p:nvPr/>
        </p:nvCxnSpPr>
        <p:spPr>
          <a:xfrm>
            <a:off x="3372838" y="2514751"/>
            <a:ext cx="365760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0EB3249-059F-4D83-BB5A-1378C186DE10}"/>
              </a:ext>
            </a:extLst>
          </p:cNvPr>
          <p:cNvCxnSpPr>
            <a:cxnSpLocks/>
          </p:cNvCxnSpPr>
          <p:nvPr/>
        </p:nvCxnSpPr>
        <p:spPr>
          <a:xfrm>
            <a:off x="4265047" y="3309970"/>
            <a:ext cx="274320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5CCE409-0FCA-458E-8ABC-76FFF4293978}"/>
              </a:ext>
            </a:extLst>
          </p:cNvPr>
          <p:cNvCxnSpPr>
            <a:cxnSpLocks/>
          </p:cNvCxnSpPr>
          <p:nvPr/>
        </p:nvCxnSpPr>
        <p:spPr>
          <a:xfrm>
            <a:off x="6990208" y="4031696"/>
            <a:ext cx="13716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FE2804D-5CF9-404B-9FD9-C888D72DF7EC}"/>
              </a:ext>
            </a:extLst>
          </p:cNvPr>
          <p:cNvCxnSpPr>
            <a:cxnSpLocks/>
          </p:cNvCxnSpPr>
          <p:nvPr/>
        </p:nvCxnSpPr>
        <p:spPr>
          <a:xfrm>
            <a:off x="6986194" y="4737552"/>
            <a:ext cx="13716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5E26A4A-35E2-4111-A50A-9746DEE54051}"/>
              </a:ext>
            </a:extLst>
          </p:cNvPr>
          <p:cNvCxnSpPr>
            <a:cxnSpLocks/>
          </p:cNvCxnSpPr>
          <p:nvPr/>
        </p:nvCxnSpPr>
        <p:spPr>
          <a:xfrm>
            <a:off x="6225770" y="5508017"/>
            <a:ext cx="1115568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441DB82-9ED8-4A07-98E9-E636FD87A91F}"/>
              </a:ext>
            </a:extLst>
          </p:cNvPr>
          <p:cNvCxnSpPr>
            <a:cxnSpLocks/>
          </p:cNvCxnSpPr>
          <p:nvPr/>
        </p:nvCxnSpPr>
        <p:spPr>
          <a:xfrm>
            <a:off x="3347558" y="6400800"/>
            <a:ext cx="379476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8B86598-FCD9-4361-ADE3-3E60CE0B96A9}"/>
              </a:ext>
            </a:extLst>
          </p:cNvPr>
          <p:cNvCxnSpPr>
            <a:cxnSpLocks/>
          </p:cNvCxnSpPr>
          <p:nvPr/>
        </p:nvCxnSpPr>
        <p:spPr>
          <a:xfrm>
            <a:off x="3332608" y="7230309"/>
            <a:ext cx="480060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497A8DA-1A8B-4579-A23C-E10F16344E1C}"/>
              </a:ext>
            </a:extLst>
          </p:cNvPr>
          <p:cNvCxnSpPr>
            <a:cxnSpLocks/>
          </p:cNvCxnSpPr>
          <p:nvPr/>
        </p:nvCxnSpPr>
        <p:spPr>
          <a:xfrm>
            <a:off x="6186947" y="7919747"/>
            <a:ext cx="941832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D88EF6-F077-4BF6-B1B3-87303BEB8140}"/>
              </a:ext>
            </a:extLst>
          </p:cNvPr>
          <p:cNvCxnSpPr>
            <a:cxnSpLocks/>
          </p:cNvCxnSpPr>
          <p:nvPr/>
        </p:nvCxnSpPr>
        <p:spPr>
          <a:xfrm>
            <a:off x="3018733" y="8710997"/>
            <a:ext cx="4114800" cy="0"/>
          </a:xfrm>
          <a:prstGeom prst="line">
            <a:avLst/>
          </a:prstGeom>
          <a:ln w="76200">
            <a:solidFill>
              <a:srgbClr val="F748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FEC50A7-451A-49A1-8757-4EF10DFC37E2}"/>
              </a:ext>
            </a:extLst>
          </p:cNvPr>
          <p:cNvCxnSpPr>
            <a:cxnSpLocks/>
          </p:cNvCxnSpPr>
          <p:nvPr/>
        </p:nvCxnSpPr>
        <p:spPr>
          <a:xfrm>
            <a:off x="7118254" y="9428094"/>
            <a:ext cx="2304288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8A7A7F16-E469-4AA8-8CD6-1A8C9FE41C69}"/>
              </a:ext>
            </a:extLst>
          </p:cNvPr>
          <p:cNvSpPr txBox="1"/>
          <p:nvPr/>
        </p:nvSpPr>
        <p:spPr>
          <a:xfrm>
            <a:off x="64967" y="10526124"/>
            <a:ext cx="3265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Non-cancer clinic outpatient Dx, Px, Rx, Labs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E88B40B-20CD-4460-A48D-266090CBAECC}"/>
              </a:ext>
            </a:extLst>
          </p:cNvPr>
          <p:cNvSpPr txBox="1"/>
          <p:nvPr/>
        </p:nvSpPr>
        <p:spPr>
          <a:xfrm>
            <a:off x="69307" y="10337330"/>
            <a:ext cx="2967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Cancer clinic outpatient Dx, Px, Rx, Labs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F82FC70-A7AF-4692-8F1A-6DC4A7EE21AF}"/>
              </a:ext>
            </a:extLst>
          </p:cNvPr>
          <p:cNvSpPr txBox="1"/>
          <p:nvPr/>
        </p:nvSpPr>
        <p:spPr>
          <a:xfrm>
            <a:off x="67383" y="10929375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Inpatient Rx, Lab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BAE0F43-1E77-4812-8F0C-8E7EFA7BB939}"/>
              </a:ext>
            </a:extLst>
          </p:cNvPr>
          <p:cNvSpPr txBox="1"/>
          <p:nvPr/>
        </p:nvSpPr>
        <p:spPr>
          <a:xfrm>
            <a:off x="69307" y="10722383"/>
            <a:ext cx="1269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Inpatient Dx, Px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68527C0-4235-4DBE-AFA2-17DFBCDAC7E7}"/>
              </a:ext>
            </a:extLst>
          </p:cNvPr>
          <p:cNvSpPr txBox="1"/>
          <p:nvPr/>
        </p:nvSpPr>
        <p:spPr>
          <a:xfrm>
            <a:off x="86560" y="11126772"/>
            <a:ext cx="1106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Date of death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7D8907C-B50E-4ADF-83C6-F965FF0765ED}"/>
              </a:ext>
            </a:extLst>
          </p:cNvPr>
          <p:cNvSpPr txBox="1"/>
          <p:nvPr/>
        </p:nvSpPr>
        <p:spPr>
          <a:xfrm>
            <a:off x="744355" y="11651658"/>
            <a:ext cx="1527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Observable Data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FFA0143-BD56-48B4-B7D4-3AD234FEE791}"/>
              </a:ext>
            </a:extLst>
          </p:cNvPr>
          <p:cNvSpPr txBox="1"/>
          <p:nvPr/>
        </p:nvSpPr>
        <p:spPr>
          <a:xfrm>
            <a:off x="744355" y="11863920"/>
            <a:ext cx="2145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Incomplete Observability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414A91F-D005-4903-A951-75534DAA922F}"/>
              </a:ext>
            </a:extLst>
          </p:cNvPr>
          <p:cNvSpPr txBox="1"/>
          <p:nvPr/>
        </p:nvSpPr>
        <p:spPr>
          <a:xfrm>
            <a:off x="744355" y="12076180"/>
            <a:ext cx="1499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No Observability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61B4B2E-0AA3-4F6D-9189-87FBCDDFDE01}"/>
              </a:ext>
            </a:extLst>
          </p:cNvPr>
          <p:cNvCxnSpPr>
            <a:cxnSpLocks/>
          </p:cNvCxnSpPr>
          <p:nvPr/>
        </p:nvCxnSpPr>
        <p:spPr>
          <a:xfrm>
            <a:off x="215480" y="12031630"/>
            <a:ext cx="610174" cy="0"/>
          </a:xfrm>
          <a:prstGeom prst="line">
            <a:avLst/>
          </a:prstGeom>
          <a:ln w="76200">
            <a:solidFill>
              <a:srgbClr val="F748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DD343BA-CA5E-424C-9037-2FAB403EF5D5}"/>
              </a:ext>
            </a:extLst>
          </p:cNvPr>
          <p:cNvCxnSpPr>
            <a:cxnSpLocks/>
          </p:cNvCxnSpPr>
          <p:nvPr/>
        </p:nvCxnSpPr>
        <p:spPr>
          <a:xfrm>
            <a:off x="185500" y="11809272"/>
            <a:ext cx="610174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D3BE561-0327-439B-A208-212938681F60}"/>
              </a:ext>
            </a:extLst>
          </p:cNvPr>
          <p:cNvCxnSpPr>
            <a:cxnSpLocks/>
          </p:cNvCxnSpPr>
          <p:nvPr/>
        </p:nvCxnSpPr>
        <p:spPr>
          <a:xfrm>
            <a:off x="167739" y="12216511"/>
            <a:ext cx="610174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4284FAD-1575-451B-B3F3-629CF1BB7753}"/>
              </a:ext>
            </a:extLst>
          </p:cNvPr>
          <p:cNvCxnSpPr>
            <a:cxnSpLocks/>
          </p:cNvCxnSpPr>
          <p:nvPr/>
        </p:nvCxnSpPr>
        <p:spPr>
          <a:xfrm>
            <a:off x="3323657" y="10477996"/>
            <a:ext cx="749808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83EF495-4FA0-4614-9F52-180F269D3F7F}"/>
              </a:ext>
            </a:extLst>
          </p:cNvPr>
          <p:cNvCxnSpPr>
            <a:cxnSpLocks/>
          </p:cNvCxnSpPr>
          <p:nvPr/>
        </p:nvCxnSpPr>
        <p:spPr>
          <a:xfrm>
            <a:off x="3323657" y="10668736"/>
            <a:ext cx="7498080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971AC98-D1A3-4774-8015-EDA137DCCDB2}"/>
              </a:ext>
            </a:extLst>
          </p:cNvPr>
          <p:cNvCxnSpPr>
            <a:cxnSpLocks/>
          </p:cNvCxnSpPr>
          <p:nvPr/>
        </p:nvCxnSpPr>
        <p:spPr>
          <a:xfrm>
            <a:off x="3323657" y="10863695"/>
            <a:ext cx="7498080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913A9DE-ECB4-481B-AC0A-43718F831049}"/>
              </a:ext>
            </a:extLst>
          </p:cNvPr>
          <p:cNvCxnSpPr>
            <a:cxnSpLocks/>
          </p:cNvCxnSpPr>
          <p:nvPr/>
        </p:nvCxnSpPr>
        <p:spPr>
          <a:xfrm>
            <a:off x="3331675" y="11052191"/>
            <a:ext cx="7498080" cy="0"/>
          </a:xfrm>
          <a:prstGeom prst="line">
            <a:avLst/>
          </a:prstGeom>
          <a:ln w="76200">
            <a:solidFill>
              <a:srgbClr val="FFD9F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22FCDA6-F540-4FD2-A775-927784C2B191}"/>
              </a:ext>
            </a:extLst>
          </p:cNvPr>
          <p:cNvCxnSpPr>
            <a:cxnSpLocks/>
          </p:cNvCxnSpPr>
          <p:nvPr/>
        </p:nvCxnSpPr>
        <p:spPr>
          <a:xfrm>
            <a:off x="3331676" y="11244697"/>
            <a:ext cx="7498080" cy="0"/>
          </a:xfrm>
          <a:prstGeom prst="line">
            <a:avLst/>
          </a:prstGeom>
          <a:ln w="76200">
            <a:solidFill>
              <a:srgbClr val="F748A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3131F0AF-14AE-4440-8387-E033A1D02F63}"/>
              </a:ext>
            </a:extLst>
          </p:cNvPr>
          <p:cNvSpPr txBox="1"/>
          <p:nvPr/>
        </p:nvSpPr>
        <p:spPr>
          <a:xfrm>
            <a:off x="6988551" y="4153020"/>
            <a:ext cx="130725" cy="54864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204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3008</TotalTime>
  <Words>1206</Words>
  <Application>Microsoft Office PowerPoint</Application>
  <PresentationFormat>Custom</PresentationFormat>
  <Paragraphs>288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Franklin Gothic 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Welle</dc:creator>
  <cp:lastModifiedBy>Shirley Wang</cp:lastModifiedBy>
  <cp:revision>55</cp:revision>
  <cp:lastPrinted>2022-03-07T15:57:57Z</cp:lastPrinted>
  <dcterms:created xsi:type="dcterms:W3CDTF">2021-01-27T18:45:49Z</dcterms:created>
  <dcterms:modified xsi:type="dcterms:W3CDTF">2022-03-07T15:58:08Z</dcterms:modified>
</cp:coreProperties>
</file>